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67" r:id="rId2"/>
    <p:sldId id="368" r:id="rId3"/>
    <p:sldId id="369" r:id="rId4"/>
    <p:sldId id="371" r:id="rId5"/>
    <p:sldId id="372" r:id="rId6"/>
    <p:sldId id="373" r:id="rId7"/>
    <p:sldId id="374" r:id="rId8"/>
    <p:sldId id="305" r:id="rId9"/>
    <p:sldId id="307" r:id="rId10"/>
    <p:sldId id="341" r:id="rId11"/>
    <p:sldId id="342" r:id="rId12"/>
    <p:sldId id="343" r:id="rId13"/>
    <p:sldId id="345" r:id="rId14"/>
    <p:sldId id="346" r:id="rId15"/>
    <p:sldId id="344" r:id="rId16"/>
    <p:sldId id="281" r:id="rId17"/>
    <p:sldId id="306" r:id="rId18"/>
    <p:sldId id="290" r:id="rId19"/>
    <p:sldId id="392" r:id="rId20"/>
    <p:sldId id="262" r:id="rId21"/>
    <p:sldId id="263" r:id="rId22"/>
    <p:sldId id="353" r:id="rId23"/>
    <p:sldId id="354" r:id="rId24"/>
    <p:sldId id="355" r:id="rId25"/>
    <p:sldId id="356" r:id="rId26"/>
    <p:sldId id="357" r:id="rId27"/>
    <p:sldId id="338" r:id="rId28"/>
    <p:sldId id="337" r:id="rId29"/>
    <p:sldId id="272" r:id="rId30"/>
    <p:sldId id="359" r:id="rId31"/>
    <p:sldId id="360" r:id="rId32"/>
    <p:sldId id="361" r:id="rId33"/>
    <p:sldId id="363" r:id="rId34"/>
    <p:sldId id="365" r:id="rId35"/>
    <p:sldId id="322" r:id="rId36"/>
    <p:sldId id="386" r:id="rId37"/>
    <p:sldId id="387" r:id="rId38"/>
    <p:sldId id="325" r:id="rId39"/>
    <p:sldId id="301" r:id="rId40"/>
    <p:sldId id="351" r:id="rId41"/>
    <p:sldId id="352" r:id="rId42"/>
    <p:sldId id="292" r:id="rId43"/>
    <p:sldId id="349" r:id="rId44"/>
    <p:sldId id="381" r:id="rId45"/>
    <p:sldId id="382" r:id="rId46"/>
    <p:sldId id="383" r:id="rId47"/>
    <p:sldId id="384" r:id="rId48"/>
    <p:sldId id="33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thy Cannon" initials="" lastIdx="2" clrIdx="0"/>
  <p:cmAuthor id="1" name="Mary Schaeff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80" autoAdjust="0"/>
    <p:restoredTop sz="94660"/>
  </p:normalViewPr>
  <p:slideViewPr>
    <p:cSldViewPr snapToGrid="0" snapToObjects="1">
      <p:cViewPr>
        <p:scale>
          <a:sx n="100" d="100"/>
          <a:sy n="100" d="100"/>
        </p:scale>
        <p:origin x="-1200"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This assembly curator doesn't exist. Should the need be mentioned?</p:text>
  </p:cm>
  <p:cm authorId="1" idx="2">
    <p:pos x="6000" y="100"/>
    <p:text>Is that the postdoc position? Can an undergrad do this? Is it like very hard?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B5D8B9B-7EA9-3A44-AE35-A2BFF81C5B69}" type="datetimeFigureOut">
              <a:rPr lang="en-US" smtClean="0"/>
              <a:pPr/>
              <a:t>2/29/2016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4C4593-9BEB-3943-9279-C4315A96C91C}" type="slidenum">
              <a:rPr lang="en-US" smtClean="0"/>
              <a:pPr/>
              <a:t>‹#›</a:t>
            </a:fld>
            <a:endParaRPr lang="en-US"/>
          </a:p>
        </p:txBody>
      </p:sp>
    </p:spTree>
    <p:extLst>
      <p:ext uri="{BB962C8B-B14F-4D97-AF65-F5344CB8AC3E}">
        <p14:creationId xmlns:p14="http://schemas.microsoft.com/office/powerpoint/2010/main" val="284396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DD3AD59-DBBA-B14E-BE59-A7421B3F6997}" type="datetimeFigureOut">
              <a:rPr lang="en-US" smtClean="0"/>
              <a:pPr/>
              <a:t>2/29/2016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E8CAAF0-6CE4-9844-BC49-D624411CE1DD}" type="slidenum">
              <a:rPr lang="en-US" smtClean="0"/>
              <a:pPr/>
              <a:t>‹#›</a:t>
            </a:fld>
            <a:endParaRPr lang="en-US"/>
          </a:p>
        </p:txBody>
      </p:sp>
    </p:spTree>
    <p:extLst>
      <p:ext uri="{BB962C8B-B14F-4D97-AF65-F5344CB8AC3E}">
        <p14:creationId xmlns:p14="http://schemas.microsoft.com/office/powerpoint/2010/main" val="3748083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3</a:t>
            </a:fld>
            <a:endParaRPr lang="en-US"/>
          </a:p>
        </p:txBody>
      </p:sp>
    </p:spTree>
    <p:extLst>
      <p:ext uri="{BB962C8B-B14F-4D97-AF65-F5344CB8AC3E}">
        <p14:creationId xmlns:p14="http://schemas.microsoft.com/office/powerpoint/2010/main" val="220510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18</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D847F-DE72-524D-B698-22D3D7511F06}" type="slidenum">
              <a:rPr lang="en-US" smtClean="0"/>
              <a:t>19</a:t>
            </a:fld>
            <a:endParaRPr lang="en-US"/>
          </a:p>
        </p:txBody>
      </p:sp>
    </p:spTree>
    <p:extLst>
      <p:ext uri="{BB962C8B-B14F-4D97-AF65-F5344CB8AC3E}">
        <p14:creationId xmlns:p14="http://schemas.microsoft.com/office/powerpoint/2010/main" val="139919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20</a:t>
            </a:fld>
            <a:endParaRPr lang="en-US"/>
          </a:p>
        </p:txBody>
      </p:sp>
    </p:spTree>
    <p:extLst>
      <p:ext uri="{BB962C8B-B14F-4D97-AF65-F5344CB8AC3E}">
        <p14:creationId xmlns:p14="http://schemas.microsoft.com/office/powerpoint/2010/main" val="52994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21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AE947-F452-4737-98B4-EE7E622665CC}" type="slidenum">
              <a:rPr lang="en-US" smtClean="0"/>
              <a:t>26</a:t>
            </a:fld>
            <a:endParaRPr lang="en-US"/>
          </a:p>
        </p:txBody>
      </p:sp>
    </p:spTree>
    <p:extLst>
      <p:ext uri="{BB962C8B-B14F-4D97-AF65-F5344CB8AC3E}">
        <p14:creationId xmlns:p14="http://schemas.microsoft.com/office/powerpoint/2010/main" val="359629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AE947-F452-4737-98B4-EE7E622665CC}" type="slidenum">
              <a:rPr lang="en-US" smtClean="0"/>
              <a:t>28</a:t>
            </a:fld>
            <a:endParaRPr lang="en-US"/>
          </a:p>
        </p:txBody>
      </p:sp>
    </p:spTree>
    <p:extLst>
      <p:ext uri="{BB962C8B-B14F-4D97-AF65-F5344CB8AC3E}">
        <p14:creationId xmlns:p14="http://schemas.microsoft.com/office/powerpoint/2010/main" val="301849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29</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7</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30</a:t>
            </a:fld>
            <a:endParaRPr lang="en-US"/>
          </a:p>
        </p:txBody>
      </p:sp>
    </p:spTree>
    <p:extLst>
      <p:ext uri="{BB962C8B-B14F-4D97-AF65-F5344CB8AC3E}">
        <p14:creationId xmlns:p14="http://schemas.microsoft.com/office/powerpoint/2010/main" val="3422838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33</a:t>
            </a:fld>
            <a:endParaRPr lang="en-US"/>
          </a:p>
        </p:txBody>
      </p:sp>
    </p:spTree>
    <p:extLst>
      <p:ext uri="{BB962C8B-B14F-4D97-AF65-F5344CB8AC3E}">
        <p14:creationId xmlns:p14="http://schemas.microsoft.com/office/powerpoint/2010/main" val="2752786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35</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38</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40</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44</a:t>
            </a:fld>
            <a:endParaRPr lang="en-US"/>
          </a:p>
        </p:txBody>
      </p:sp>
    </p:spTree>
    <p:extLst>
      <p:ext uri="{BB962C8B-B14F-4D97-AF65-F5344CB8AC3E}">
        <p14:creationId xmlns:p14="http://schemas.microsoft.com/office/powerpoint/2010/main" val="1348057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5E4AD-BF65-304E-89D2-4A790A91CC95}" type="slidenum">
              <a:rPr lang="en-US" sz="1200"/>
              <a:pPr eaLnBrk="1" hangingPunct="1"/>
              <a:t>48</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8BD60633-CEF4-4383-BEF8-5FB0F1BE198E}" type="slidenum">
              <a:rPr lang="en-US" sz="1200"/>
              <a:pPr algn="r">
                <a:defRPr/>
              </a:pPr>
              <a:t>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11</a:t>
            </a:fld>
            <a:endParaRPr lang="en-US" dirty="0"/>
          </a:p>
        </p:txBody>
      </p:sp>
    </p:spTree>
    <p:extLst>
      <p:ext uri="{BB962C8B-B14F-4D97-AF65-F5344CB8AC3E}">
        <p14:creationId xmlns:p14="http://schemas.microsoft.com/office/powerpoint/2010/main" val="171747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12</a:t>
            </a:fld>
            <a:endParaRPr lang="en-US" dirty="0"/>
          </a:p>
        </p:txBody>
      </p:sp>
    </p:spTree>
    <p:extLst>
      <p:ext uri="{BB962C8B-B14F-4D97-AF65-F5344CB8AC3E}">
        <p14:creationId xmlns:p14="http://schemas.microsoft.com/office/powerpoint/2010/main" val="171747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13</a:t>
            </a:fld>
            <a:endParaRPr lang="en-US" dirty="0"/>
          </a:p>
        </p:txBody>
      </p:sp>
    </p:spTree>
    <p:extLst>
      <p:ext uri="{BB962C8B-B14F-4D97-AF65-F5344CB8AC3E}">
        <p14:creationId xmlns:p14="http://schemas.microsoft.com/office/powerpoint/2010/main" val="171747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14</a:t>
            </a:fld>
            <a:endParaRPr lang="en-US" dirty="0"/>
          </a:p>
        </p:txBody>
      </p:sp>
    </p:spTree>
    <p:extLst>
      <p:ext uri="{BB962C8B-B14F-4D97-AF65-F5344CB8AC3E}">
        <p14:creationId xmlns:p14="http://schemas.microsoft.com/office/powerpoint/2010/main" val="171747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3065A0F-DF91-6045-8FF9-2DC38056D713}"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CAAF0-6CE4-9844-BC49-D624411CE1DD}" type="slidenum">
              <a:rPr lang="en-US" smtClean="0"/>
              <a:pPr/>
              <a:t>17</a:t>
            </a:fld>
            <a:endParaRPr lang="en-US"/>
          </a:p>
        </p:txBody>
      </p:sp>
    </p:spTree>
    <p:extLst>
      <p:ext uri="{BB962C8B-B14F-4D97-AF65-F5344CB8AC3E}">
        <p14:creationId xmlns:p14="http://schemas.microsoft.com/office/powerpoint/2010/main" val="268844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2CB13F-7AB0-DC44-B526-2E5A45083C07}" type="datetime1">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B483A-1136-DA4A-989B-D3338B74EAFC}" type="datetime1">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EE205-9153-3F49-A9C1-DE5F4B3BD245}" type="datetime1">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B14E4-7CE9-D845-BC51-69C332532A7A}" type="datetime1">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65C21-CB72-DE4F-803E-29327699F655}" type="datetime1">
              <a:rPr lang="en-US" smtClean="0"/>
              <a:pPr/>
              <a:t>2/29/2016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E917A8-757C-2848-9F33-F933C36968C7}" type="datetime1">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766BFD-1856-9E47-B77C-A44C14379EA5}" type="datetime1">
              <a:rPr lang="en-US" smtClean="0"/>
              <a:pPr/>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F8717-79AB-F14B-9D24-C2EB8CA48717}" type="datetime1">
              <a:rPr lang="en-US" smtClean="0"/>
              <a:pPr/>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BA66C-44B0-224C-AA99-17300379C6D4}" type="datetime1">
              <a:rPr lang="en-US" smtClean="0"/>
              <a:pPr/>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C66B-62EE-EB45-B4F7-D69BC15072DF}" type="datetime1">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5D525DD-7E4A-4B43-97BC-02977B1FF528}" type="datetime1">
              <a:rPr lang="en-US" smtClean="0"/>
              <a:pPr/>
              <a:t>2/29/2016</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01FC556-E456-CA44-9DD2-874DDA2CDF8B}" type="datetime1">
              <a:rPr lang="en-US" smtClean="0"/>
              <a:pPr/>
              <a:t>2/29/2016</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tel:888-844-990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maizegdb.org/gbrows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3256"/>
            <a:ext cx="8458200" cy="2593975"/>
          </a:xfrm>
        </p:spPr>
        <p:txBody>
          <a:bodyPr/>
          <a:lstStyle/>
          <a:p>
            <a:pPr algn="ctr"/>
            <a:r>
              <a:rPr lang="en-US" dirty="0" smtClean="0"/>
              <a:t>Working Group Meeting</a:t>
            </a:r>
            <a:endParaRPr lang="en-US" dirty="0"/>
          </a:p>
        </p:txBody>
      </p:sp>
      <p:sp>
        <p:nvSpPr>
          <p:cNvPr id="3" name="Subtitle 2"/>
          <p:cNvSpPr>
            <a:spLocks noGrp="1"/>
          </p:cNvSpPr>
          <p:nvPr>
            <p:ph type="subTitle" idx="1"/>
          </p:nvPr>
        </p:nvSpPr>
        <p:spPr>
          <a:xfrm>
            <a:off x="685800" y="4960466"/>
            <a:ext cx="6461760" cy="597647"/>
          </a:xfrm>
        </p:spPr>
        <p:txBody>
          <a:bodyPr/>
          <a:lstStyle/>
          <a:p>
            <a:r>
              <a:rPr lang="en-US" dirty="0" smtClean="0"/>
              <a:t>February 29, 2016</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
        <p:nvSpPr>
          <p:cNvPr id="5" name="Content Placeholder 2"/>
          <p:cNvSpPr txBox="1">
            <a:spLocks/>
          </p:cNvSpPr>
          <p:nvPr/>
        </p:nvSpPr>
        <p:spPr>
          <a:xfrm>
            <a:off x="174625" y="5410200"/>
            <a:ext cx="10318750" cy="1111250"/>
          </a:xfrm>
          <a:prstGeom prst="rect">
            <a:avLst/>
          </a:prstGeom>
        </p:spPr>
        <p:txBody>
          <a:bodyPr vert="horz" lIns="91440" tIns="45720" rIns="91440" bIns="45720" rtlCol="0">
            <a:noAutofit/>
          </a:bodyPr>
          <a:lstStyle/>
          <a:p>
            <a:pPr marL="342900" lvl="0" indent="-228600">
              <a:spcBef>
                <a:spcPct val="20000"/>
              </a:spcBef>
              <a:buClr>
                <a:schemeClr val="accent1"/>
              </a:buClr>
              <a:defRPr/>
            </a:pPr>
            <a:r>
              <a:rPr lang="en-US" sz="4400" u="sng" dirty="0">
                <a:hlinkClick r:id="rId2"/>
              </a:rPr>
              <a:t>888-844-9904</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 passcode </a:t>
            </a:r>
            <a:r>
              <a:rPr lang="en-US" sz="4400" dirty="0"/>
              <a:t>2590235# </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alphaModFix/>
          </a:blip>
          <a:stretch>
            <a:fillRect/>
          </a:stretch>
        </p:blipFill>
        <p:spPr>
          <a:xfrm>
            <a:off x="1505151" y="100654"/>
            <a:ext cx="6133699" cy="2513266"/>
          </a:xfrm>
          <a:prstGeom prst="rect">
            <a:avLst/>
          </a:prstGeom>
        </p:spPr>
      </p:pic>
    </p:spTree>
    <p:extLst>
      <p:ext uri="{BB962C8B-B14F-4D97-AF65-F5344CB8AC3E}">
        <p14:creationId xmlns:p14="http://schemas.microsoft.com/office/powerpoint/2010/main" val="349792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a:p>
        </p:txBody>
      </p:sp>
      <p:pic>
        <p:nvPicPr>
          <p:cNvPr id="33798"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5484" y="404813"/>
            <a:ext cx="7951624"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555" y="1342240"/>
            <a:ext cx="48387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1"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38261" y="1312094"/>
            <a:ext cx="3722069" cy="333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2"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17096" y="1312094"/>
            <a:ext cx="2353382"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38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80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38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11</a:t>
            </a:fld>
            <a:endParaRPr lang="en-US" dirty="0"/>
          </a:p>
        </p:txBody>
      </p:sp>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393" y="1183808"/>
            <a:ext cx="8301841"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16040" y="443563"/>
            <a:ext cx="7620000" cy="901019"/>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Diversity Page</a:t>
            </a:r>
            <a:endParaRPr lang="en-US" dirty="0"/>
          </a:p>
        </p:txBody>
      </p:sp>
      <p:sp>
        <p:nvSpPr>
          <p:cNvPr id="5" name="Right Arrow 4"/>
          <p:cNvSpPr/>
          <p:nvPr/>
        </p:nvSpPr>
        <p:spPr>
          <a:xfrm rot="10800000">
            <a:off x="3294433" y="2809875"/>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0800000">
            <a:off x="3294433" y="4029075"/>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0800000">
            <a:off x="3294432" y="4848225"/>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0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12</a:t>
            </a:fld>
            <a:endParaRPr lang="en-US" dirty="0"/>
          </a:p>
        </p:txBody>
      </p:sp>
      <p:sp>
        <p:nvSpPr>
          <p:cNvPr id="4" name="Title 1"/>
          <p:cNvSpPr txBox="1">
            <a:spLocks/>
          </p:cNvSpPr>
          <p:nvPr/>
        </p:nvSpPr>
        <p:spPr>
          <a:xfrm>
            <a:off x="216040" y="443563"/>
            <a:ext cx="7620000" cy="901019"/>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Expression Page</a:t>
            </a:r>
            <a:endParaRPr lang="en-US" dirty="0"/>
          </a:p>
        </p:txBody>
      </p:sp>
      <p:pic>
        <p:nvPicPr>
          <p:cNvPr id="358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31" y="1273611"/>
            <a:ext cx="8070491"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a:off x="5170858" y="2814067"/>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9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13</a:t>
            </a:fld>
            <a:endParaRPr lang="en-US" dirty="0"/>
          </a:p>
        </p:txBody>
      </p:sp>
      <p:sp>
        <p:nvSpPr>
          <p:cNvPr id="4" name="Title 1"/>
          <p:cNvSpPr txBox="1">
            <a:spLocks/>
          </p:cNvSpPr>
          <p:nvPr/>
        </p:nvSpPr>
        <p:spPr>
          <a:xfrm>
            <a:off x="216040" y="443563"/>
            <a:ext cx="7620000" cy="901019"/>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Gene Model </a:t>
            </a:r>
            <a:r>
              <a:rPr lang="en-US" dirty="0"/>
              <a:t>P</a:t>
            </a:r>
            <a:r>
              <a:rPr lang="en-US" dirty="0" smtClean="0"/>
              <a:t>age</a:t>
            </a:r>
            <a:endParaRPr lang="en-US" dirty="0"/>
          </a:p>
        </p:txBody>
      </p:sp>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35" y="1192195"/>
            <a:ext cx="8340893"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1638300" y="1847850"/>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5086350" y="2090166"/>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0800000">
            <a:off x="5172075" y="3638550"/>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4597146" y="5286375"/>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4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14</a:t>
            </a:fld>
            <a:endParaRPr lang="en-US" dirty="0"/>
          </a:p>
        </p:txBody>
      </p:sp>
      <p:sp>
        <p:nvSpPr>
          <p:cNvPr id="4" name="Title 1"/>
          <p:cNvSpPr txBox="1">
            <a:spLocks/>
          </p:cNvSpPr>
          <p:nvPr/>
        </p:nvSpPr>
        <p:spPr>
          <a:xfrm>
            <a:off x="216040" y="443563"/>
            <a:ext cx="7620000" cy="901019"/>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a:t>Gene </a:t>
            </a:r>
            <a:r>
              <a:rPr lang="en-US" dirty="0" smtClean="0"/>
              <a:t>Model </a:t>
            </a:r>
            <a:r>
              <a:rPr lang="en-US" dirty="0"/>
              <a:t>P</a:t>
            </a:r>
            <a:r>
              <a:rPr lang="en-US" dirty="0" smtClean="0"/>
              <a:t>age</a:t>
            </a:r>
            <a:endParaRPr lang="en-US" dirty="0"/>
          </a:p>
          <a:p>
            <a:r>
              <a:rPr lang="en-US" dirty="0" smtClean="0"/>
              <a:t>Page</a:t>
            </a:r>
            <a:endParaRPr lang="en-US" dirty="0"/>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484" y="1193862"/>
            <a:ext cx="8254389"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390650" y="1847850"/>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5086350" y="2156841"/>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0800000">
            <a:off x="2924175" y="3185541"/>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1295400" y="4319016"/>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5953125" y="5271516"/>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4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15</a:t>
            </a:fld>
            <a:endParaRPr lang="en-US" dirty="0"/>
          </a:p>
        </p:txBody>
      </p:sp>
      <p:pic>
        <p:nvPicPr>
          <p:cNvPr id="38914" name="Picture 2" descr="http://bar.utoronto.ca/webservices/efp_webservices/cgi-bin/get_maizeefp_image.cgi?request=%7B%22geneid%22:%22GRMZM2G036297%22%7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7536" y="2069960"/>
            <a:ext cx="5372100" cy="429768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1" y="1268604"/>
            <a:ext cx="7029450"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7" descr="http://betabrowse.maizegdb.org/etc/images/GeneAtlas/7724.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0037" y="76200"/>
            <a:ext cx="8156901"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37" y="76200"/>
            <a:ext cx="7734300" cy="542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245" y="3388709"/>
            <a:ext cx="6562725" cy="3314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7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891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89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2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89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3390"/>
            <a:ext cx="7620000" cy="901019"/>
          </a:xfrm>
        </p:spPr>
        <p:txBody>
          <a:bodyPr/>
          <a:lstStyle/>
          <a:p>
            <a:r>
              <a:rPr lang="en-US" sz="4400" dirty="0" smtClean="0"/>
              <a:t>Genome </a:t>
            </a:r>
            <a:r>
              <a:rPr lang="en-US" sz="4400" dirty="0"/>
              <a:t>Browser </a:t>
            </a:r>
            <a:r>
              <a:rPr lang="en-US" sz="4400" dirty="0" smtClean="0"/>
              <a:t>Tracks (v2)</a:t>
            </a:r>
            <a:endParaRPr lang="en-US" sz="4400" dirty="0"/>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pPr>
            <a:fld id="{30B43094-3DB9-C240-B2BC-73EB1459973C}" type="slidenum">
              <a:rPr lang="en-US" sz="1200">
                <a:solidFill>
                  <a:srgbClr val="FFFFFF"/>
                </a:solidFill>
                <a:latin typeface="Tw Cen MT" charset="0"/>
              </a:rPr>
              <a:pPr eaLnBrk="1" hangingPunct="1">
                <a:lnSpc>
                  <a:spcPct val="80000"/>
                </a:lnSpc>
              </a:pPr>
              <a:t>16</a:t>
            </a:fld>
            <a:endParaRPr lang="en-US" sz="1200" dirty="0">
              <a:solidFill>
                <a:srgbClr val="FFFFFF"/>
              </a:solidFill>
              <a:latin typeface="Tw Cen MT" charset="0"/>
            </a:endParaRPr>
          </a:p>
        </p:txBody>
      </p:sp>
      <p:sp>
        <p:nvSpPr>
          <p:cNvPr id="6" name="Rectangle 5"/>
          <p:cNvSpPr/>
          <p:nvPr/>
        </p:nvSpPr>
        <p:spPr>
          <a:xfrm>
            <a:off x="546100" y="952267"/>
            <a:ext cx="3708400" cy="5324533"/>
          </a:xfrm>
          <a:prstGeom prst="rect">
            <a:avLst/>
          </a:prstGeom>
        </p:spPr>
        <p:txBody>
          <a:bodyPr wrap="square">
            <a:spAutoFit/>
          </a:bodyPr>
          <a:lstStyle/>
          <a:p>
            <a:r>
              <a:rPr lang="en-US" sz="1400" b="1" dirty="0"/>
              <a:t>Assembly/Genome Features</a:t>
            </a:r>
            <a:endParaRPr lang="en-US" sz="1400" dirty="0"/>
          </a:p>
          <a:p>
            <a:pPr marL="171450" lvl="0" indent="-171450">
              <a:buFont typeface="Arial"/>
              <a:buChar char="•"/>
            </a:pPr>
            <a:r>
              <a:rPr lang="en-US" sz="900" dirty="0" err="1"/>
              <a:t>Pseudomolecule</a:t>
            </a:r>
            <a:endParaRPr lang="en-US" sz="900" dirty="0"/>
          </a:p>
          <a:p>
            <a:pPr marL="171450" lvl="0" indent="-171450">
              <a:buFont typeface="Arial"/>
              <a:buChar char="•"/>
            </a:pPr>
            <a:r>
              <a:rPr lang="en-US" sz="900" dirty="0"/>
              <a:t>anti-CENH3 </a:t>
            </a:r>
            <a:r>
              <a:rPr lang="en-US" sz="900" dirty="0" err="1"/>
              <a:t>ChIP</a:t>
            </a:r>
            <a:endParaRPr lang="en-US" sz="900" dirty="0"/>
          </a:p>
          <a:p>
            <a:pPr marL="171450" lvl="0" indent="-171450">
              <a:buFont typeface="Arial"/>
              <a:buChar char="•"/>
            </a:pPr>
            <a:r>
              <a:rPr lang="en-US" sz="900" dirty="0"/>
              <a:t>Bins</a:t>
            </a:r>
          </a:p>
          <a:p>
            <a:pPr marL="171450" lvl="0" indent="-171450">
              <a:buFont typeface="Arial"/>
              <a:buChar char="•"/>
            </a:pPr>
            <a:r>
              <a:rPr lang="en-US" sz="900" dirty="0"/>
              <a:t>Centromere </a:t>
            </a:r>
          </a:p>
          <a:p>
            <a:pPr marL="171450" lvl="0" indent="-171450">
              <a:buFont typeface="Arial"/>
              <a:buChar char="•"/>
            </a:pPr>
            <a:r>
              <a:rPr lang="en-US" sz="900" dirty="0"/>
              <a:t>FPC </a:t>
            </a:r>
            <a:r>
              <a:rPr lang="en-US" sz="900" dirty="0" err="1"/>
              <a:t>Contig</a:t>
            </a:r>
            <a:endParaRPr lang="en-US" sz="900" dirty="0"/>
          </a:p>
          <a:p>
            <a:pPr marL="171450" lvl="0" indent="-171450">
              <a:buFont typeface="Arial"/>
              <a:buChar char="•"/>
            </a:pPr>
            <a:r>
              <a:rPr lang="en-US" sz="900" dirty="0"/>
              <a:t>Gaps </a:t>
            </a:r>
          </a:p>
          <a:p>
            <a:pPr marL="171450" lvl="0" indent="-171450">
              <a:buFont typeface="Arial"/>
              <a:buChar char="•"/>
            </a:pPr>
            <a:r>
              <a:rPr lang="en-US" sz="900" dirty="0" err="1"/>
              <a:t>GSS_PlantGDB</a:t>
            </a:r>
            <a:endParaRPr lang="en-US" sz="900" dirty="0"/>
          </a:p>
          <a:p>
            <a:pPr marL="171450" lvl="0" indent="-171450">
              <a:buFont typeface="Arial"/>
              <a:buChar char="•"/>
            </a:pPr>
            <a:r>
              <a:rPr lang="en-US" sz="900" dirty="0"/>
              <a:t>NOL Nucleosome Occupancy Likelihood </a:t>
            </a:r>
          </a:p>
          <a:p>
            <a:pPr marL="171450" lvl="0" indent="-171450">
              <a:buFont typeface="Arial"/>
              <a:buChar char="•"/>
            </a:pPr>
            <a:r>
              <a:rPr lang="en-US" sz="900" dirty="0"/>
              <a:t>Annotations Reconstructed Chromosomes from the Maize </a:t>
            </a:r>
            <a:r>
              <a:rPr lang="en-US" sz="900" dirty="0" err="1"/>
              <a:t>Tetraploidy</a:t>
            </a:r>
            <a:endParaRPr lang="en-US" sz="900" dirty="0"/>
          </a:p>
          <a:p>
            <a:r>
              <a:rPr lang="en-US" sz="1400" b="1" dirty="0"/>
              <a:t>Diversity</a:t>
            </a:r>
            <a:endParaRPr lang="en-US" sz="1400" dirty="0"/>
          </a:p>
          <a:p>
            <a:pPr marL="171450" lvl="0" indent="-171450">
              <a:buFont typeface="Arial"/>
              <a:buChar char="•"/>
            </a:pPr>
            <a:r>
              <a:rPr lang="en-US" sz="900" dirty="0"/>
              <a:t>HapMap1</a:t>
            </a:r>
          </a:p>
          <a:p>
            <a:pPr marL="171450" lvl="0" indent="-171450">
              <a:buFont typeface="Arial"/>
              <a:buChar char="•"/>
            </a:pPr>
            <a:r>
              <a:rPr lang="en-US" sz="900" dirty="0"/>
              <a:t>HapMap2</a:t>
            </a:r>
          </a:p>
          <a:p>
            <a:pPr marL="171450" lvl="0" indent="-171450">
              <a:buFont typeface="Arial"/>
              <a:buChar char="•"/>
            </a:pPr>
            <a:r>
              <a:rPr lang="en-US" sz="900" dirty="0"/>
              <a:t>Mo17 SNPs and </a:t>
            </a:r>
            <a:r>
              <a:rPr lang="en-US" sz="900" dirty="0" err="1"/>
              <a:t>Indels</a:t>
            </a:r>
            <a:r>
              <a:rPr lang="en-US" sz="900" dirty="0"/>
              <a:t> (JGI)</a:t>
            </a:r>
          </a:p>
          <a:p>
            <a:pPr marL="171450" lvl="0" indent="-171450">
              <a:buFont typeface="Arial"/>
              <a:buChar char="•"/>
            </a:pPr>
            <a:r>
              <a:rPr lang="en-US" sz="900" dirty="0"/>
              <a:t>Mo17 SNPs and </a:t>
            </a:r>
            <a:r>
              <a:rPr lang="en-US" sz="900" dirty="0" err="1"/>
              <a:t>Indels</a:t>
            </a:r>
            <a:r>
              <a:rPr lang="en-US" sz="900" dirty="0"/>
              <a:t> (XIN 2013)</a:t>
            </a:r>
          </a:p>
          <a:p>
            <a:pPr marL="171450" lvl="0" indent="-171450">
              <a:buFont typeface="Arial"/>
              <a:buChar char="•"/>
            </a:pPr>
            <a:r>
              <a:rPr lang="en-US" sz="900" dirty="0"/>
              <a:t>ISU SNPs</a:t>
            </a:r>
          </a:p>
          <a:p>
            <a:pPr marL="171450" lvl="0" indent="-171450">
              <a:buFont typeface="Arial"/>
              <a:buChar char="•"/>
            </a:pPr>
            <a:r>
              <a:rPr lang="en-US" sz="900" dirty="0" err="1"/>
              <a:t>Palomero</a:t>
            </a:r>
            <a:r>
              <a:rPr lang="en-US" sz="900" dirty="0"/>
              <a:t> </a:t>
            </a:r>
            <a:r>
              <a:rPr lang="en-US" sz="900" dirty="0" err="1"/>
              <a:t>Toluqueño</a:t>
            </a:r>
            <a:r>
              <a:rPr lang="en-US" sz="900" dirty="0"/>
              <a:t> </a:t>
            </a:r>
            <a:r>
              <a:rPr lang="en-US" sz="900" dirty="0" err="1"/>
              <a:t>contigs</a:t>
            </a:r>
            <a:endParaRPr lang="en-US" sz="900" dirty="0"/>
          </a:p>
          <a:p>
            <a:pPr marL="171450" lvl="0" indent="-171450">
              <a:buFont typeface="Arial"/>
              <a:buChar char="•"/>
            </a:pPr>
            <a:r>
              <a:rPr lang="en-US" sz="900" dirty="0" err="1"/>
              <a:t>Illumina</a:t>
            </a:r>
            <a:r>
              <a:rPr lang="en-US" sz="900" dirty="0"/>
              <a:t> MaizeSNP50 </a:t>
            </a:r>
            <a:r>
              <a:rPr lang="en-US" sz="900" dirty="0" err="1"/>
              <a:t>BeadChip</a:t>
            </a:r>
            <a:endParaRPr lang="en-US" sz="900" dirty="0"/>
          </a:p>
          <a:p>
            <a:r>
              <a:rPr lang="en-US" sz="1400" b="1" dirty="0"/>
              <a:t>Protein Atlas</a:t>
            </a:r>
            <a:endParaRPr lang="en-US" sz="1400" dirty="0"/>
          </a:p>
          <a:p>
            <a:pPr marL="171450" lvl="0" indent="-171450">
              <a:buFont typeface="Arial"/>
              <a:buChar char="•"/>
            </a:pPr>
            <a:r>
              <a:rPr lang="en-US" sz="900" dirty="0"/>
              <a:t>Non-modified peptides identified in B73 seed development </a:t>
            </a:r>
          </a:p>
          <a:p>
            <a:pPr marL="171450" lvl="0" indent="-171450">
              <a:buFont typeface="Arial"/>
              <a:buChar char="•"/>
            </a:pPr>
            <a:r>
              <a:rPr lang="en-US" sz="900" dirty="0"/>
              <a:t>Phosphorylated Peptides identified in B73 seed development </a:t>
            </a:r>
          </a:p>
          <a:p>
            <a:r>
              <a:rPr lang="en-US" sz="1400" b="1" dirty="0"/>
              <a:t>Gene Models</a:t>
            </a:r>
            <a:endParaRPr lang="en-US" sz="1400" dirty="0"/>
          </a:p>
          <a:p>
            <a:pPr marL="171450" lvl="0" indent="-171450">
              <a:buFont typeface="Arial"/>
              <a:buChar char="•"/>
            </a:pPr>
            <a:r>
              <a:rPr lang="en-US" sz="900" dirty="0"/>
              <a:t>B73 RefGen_v2 Gene Models</a:t>
            </a:r>
          </a:p>
          <a:p>
            <a:pPr marL="171450" lvl="0" indent="-171450">
              <a:buFont typeface="Arial"/>
              <a:buChar char="•"/>
            </a:pPr>
            <a:r>
              <a:rPr lang="en-US" sz="900" dirty="0"/>
              <a:t>B73 RefGen_v2 Gene Models: Quality</a:t>
            </a:r>
          </a:p>
          <a:p>
            <a:pPr marL="171450" lvl="0" indent="-171450">
              <a:buFont typeface="Arial"/>
              <a:buChar char="•"/>
            </a:pPr>
            <a:r>
              <a:rPr lang="en-US" sz="900" dirty="0"/>
              <a:t>MAGI </a:t>
            </a:r>
          </a:p>
          <a:p>
            <a:pPr marL="171450" lvl="0" indent="-171450">
              <a:buFont typeface="Arial"/>
              <a:buChar char="•"/>
            </a:pPr>
            <a:r>
              <a:rPr lang="en-US" sz="900" dirty="0" err="1"/>
              <a:t>ZmGDB</a:t>
            </a:r>
            <a:r>
              <a:rPr lang="en-US" sz="900" dirty="0"/>
              <a:t> </a:t>
            </a:r>
            <a:r>
              <a:rPr lang="en-US" sz="900" dirty="0" err="1"/>
              <a:t>yrgate</a:t>
            </a:r>
            <a:r>
              <a:rPr lang="en-US" sz="900" dirty="0"/>
              <a:t> Community Annotations</a:t>
            </a:r>
          </a:p>
          <a:p>
            <a:pPr marL="171450" lvl="0" indent="-171450">
              <a:buFont typeface="Arial"/>
              <a:buChar char="•"/>
            </a:pPr>
            <a:r>
              <a:rPr lang="en-US" sz="900" dirty="0"/>
              <a:t>Chloroplast genes </a:t>
            </a:r>
          </a:p>
          <a:p>
            <a:pPr marL="171450" lvl="0" indent="-171450">
              <a:buFont typeface="Arial"/>
              <a:buChar char="•"/>
            </a:pPr>
            <a:r>
              <a:rPr lang="en-US" sz="900" dirty="0"/>
              <a:t>Mitochondrial genes</a:t>
            </a:r>
          </a:p>
          <a:p>
            <a:pPr marL="171450" lvl="0" indent="-171450">
              <a:buFont typeface="Arial"/>
              <a:buChar char="•"/>
            </a:pPr>
            <a:r>
              <a:rPr lang="en-US" sz="900" dirty="0"/>
              <a:t>Sorghum-B73 </a:t>
            </a:r>
            <a:r>
              <a:rPr lang="en-US" sz="900" dirty="0" err="1"/>
              <a:t>Syntenic</a:t>
            </a:r>
            <a:r>
              <a:rPr lang="en-US" sz="900" dirty="0"/>
              <a:t> Genes</a:t>
            </a:r>
          </a:p>
          <a:p>
            <a:pPr marL="171450" lvl="0" indent="-171450">
              <a:buFont typeface="Arial"/>
              <a:buChar char="•"/>
            </a:pPr>
            <a:r>
              <a:rPr lang="en-US" sz="900" dirty="0"/>
              <a:t>Split Genes</a:t>
            </a:r>
          </a:p>
          <a:p>
            <a:pPr eaLnBrk="0" hangingPunct="0"/>
            <a:r>
              <a:rPr lang="en-US" sz="1400" b="1" dirty="0"/>
              <a:t>G4 Tracks</a:t>
            </a:r>
            <a:endParaRPr lang="en-US" sz="1400" dirty="0"/>
          </a:p>
          <a:p>
            <a:pPr marL="171450" lvl="0" indent="-171450">
              <a:buFont typeface="Arial"/>
              <a:buChar char="•"/>
            </a:pPr>
            <a:r>
              <a:rPr lang="en-US" sz="900" dirty="0"/>
              <a:t>All maize motifs</a:t>
            </a:r>
          </a:p>
          <a:p>
            <a:pPr marL="171450" lvl="0" indent="-171450">
              <a:buFont typeface="Arial"/>
              <a:buChar char="•"/>
            </a:pPr>
            <a:r>
              <a:rPr lang="en-US" sz="900" dirty="0"/>
              <a:t>Patches</a:t>
            </a:r>
          </a:p>
          <a:p>
            <a:pPr marL="171450" lvl="0" indent="-171450">
              <a:buFont typeface="Arial"/>
              <a:buChar char="•"/>
            </a:pPr>
            <a:r>
              <a:rPr lang="en-US" sz="900" dirty="0"/>
              <a:t>Genomic Features</a:t>
            </a:r>
          </a:p>
          <a:p>
            <a:pPr marL="171450" lvl="0" indent="-171450">
              <a:buFont typeface="Arial"/>
              <a:buChar char="•"/>
            </a:pPr>
            <a:r>
              <a:rPr lang="en-US" sz="900" dirty="0"/>
              <a:t>Gene-related </a:t>
            </a:r>
            <a:r>
              <a:rPr lang="en-US" sz="900" dirty="0" smtClean="0"/>
              <a:t>Grouping</a:t>
            </a:r>
            <a:endParaRPr lang="en-US" sz="900" dirty="0"/>
          </a:p>
        </p:txBody>
      </p:sp>
      <p:sp>
        <p:nvSpPr>
          <p:cNvPr id="14" name="Rectangle 13"/>
          <p:cNvSpPr/>
          <p:nvPr/>
        </p:nvSpPr>
        <p:spPr>
          <a:xfrm>
            <a:off x="4368800" y="952267"/>
            <a:ext cx="3708400" cy="5186034"/>
          </a:xfrm>
          <a:prstGeom prst="rect">
            <a:avLst/>
          </a:prstGeom>
        </p:spPr>
        <p:txBody>
          <a:bodyPr wrap="square">
            <a:spAutoFit/>
          </a:bodyPr>
          <a:lstStyle/>
          <a:p>
            <a:pPr eaLnBrk="0" hangingPunct="0"/>
            <a:r>
              <a:rPr lang="en-US" sz="1400" b="1" dirty="0" smtClean="0"/>
              <a:t>Repetitive </a:t>
            </a:r>
            <a:r>
              <a:rPr lang="en-US" sz="1400" b="1" dirty="0"/>
              <a:t>Elements</a:t>
            </a:r>
            <a:endParaRPr lang="en-US" sz="1400" dirty="0"/>
          </a:p>
          <a:p>
            <a:pPr marL="171450" lvl="0" indent="-171450">
              <a:buFont typeface="Arial"/>
              <a:buChar char="•"/>
            </a:pPr>
            <a:r>
              <a:rPr lang="en-US" sz="900" dirty="0" err="1"/>
              <a:t>MIPS_Repeats</a:t>
            </a:r>
            <a:endParaRPr lang="en-US" sz="900" dirty="0"/>
          </a:p>
          <a:p>
            <a:pPr marL="171450" lvl="0" indent="-171450">
              <a:buFont typeface="Arial"/>
              <a:buChar char="•"/>
            </a:pPr>
            <a:r>
              <a:rPr lang="en-US" sz="900" dirty="0" err="1"/>
              <a:t>Sirevirus</a:t>
            </a:r>
            <a:r>
              <a:rPr lang="en-US" sz="900" dirty="0"/>
              <a:t> </a:t>
            </a:r>
            <a:r>
              <a:rPr lang="en-US" sz="900" dirty="0" err="1" smtClean="0"/>
              <a:t>retrotransposons</a:t>
            </a:r>
            <a:endParaRPr lang="en-US" dirty="0" smtClean="0"/>
          </a:p>
          <a:p>
            <a:pPr eaLnBrk="0" hangingPunct="0"/>
            <a:r>
              <a:rPr lang="en-US" sz="1400" b="1" dirty="0" smtClean="0"/>
              <a:t>Expression and Transcripts</a:t>
            </a:r>
            <a:endParaRPr lang="en-US" sz="1400" dirty="0" smtClean="0"/>
          </a:p>
          <a:p>
            <a:pPr marL="171450" lvl="0" indent="-171450">
              <a:buFont typeface="Arial"/>
              <a:buChar char="•"/>
            </a:pPr>
            <a:r>
              <a:rPr lang="en-US" sz="900" dirty="0" err="1" smtClean="0"/>
              <a:t>Affymetrix</a:t>
            </a:r>
            <a:r>
              <a:rPr lang="en-US" sz="900" dirty="0" smtClean="0"/>
              <a:t> Maize100WT Source Sequence</a:t>
            </a:r>
          </a:p>
          <a:p>
            <a:pPr marL="171450" lvl="0" indent="-171450">
              <a:buFont typeface="Arial"/>
              <a:buChar char="•"/>
            </a:pPr>
            <a:r>
              <a:rPr lang="en-US" sz="900" dirty="0" err="1" smtClean="0"/>
              <a:t>Affymetrix</a:t>
            </a:r>
            <a:r>
              <a:rPr lang="en-US" sz="900" dirty="0" smtClean="0"/>
              <a:t> Maize100WT Probes </a:t>
            </a:r>
          </a:p>
          <a:p>
            <a:pPr marL="171450" lvl="0" indent="-171450">
              <a:buFont typeface="Arial"/>
              <a:buChar char="•"/>
            </a:pPr>
            <a:r>
              <a:rPr lang="en-US" sz="900" dirty="0" err="1" smtClean="0"/>
              <a:t>Affymetrix</a:t>
            </a:r>
            <a:r>
              <a:rPr lang="en-US" sz="900" dirty="0" smtClean="0"/>
              <a:t> Maize100WT Probe Sets </a:t>
            </a:r>
          </a:p>
          <a:p>
            <a:pPr marL="171450" lvl="0" indent="-171450">
              <a:buFont typeface="Arial"/>
              <a:buChar char="•"/>
            </a:pPr>
            <a:r>
              <a:rPr lang="en-US" sz="900" dirty="0" err="1" smtClean="0"/>
              <a:t>cDNA</a:t>
            </a:r>
            <a:endParaRPr lang="en-US" sz="900" dirty="0" smtClean="0"/>
          </a:p>
          <a:p>
            <a:pPr marL="171450" lvl="0" indent="-171450">
              <a:buFont typeface="Arial"/>
              <a:buChar char="•"/>
            </a:pPr>
            <a:r>
              <a:rPr lang="en-US" sz="900" dirty="0" smtClean="0"/>
              <a:t>ESTs</a:t>
            </a:r>
          </a:p>
          <a:p>
            <a:pPr marL="171450" lvl="0" indent="-171450">
              <a:buFont typeface="Arial"/>
              <a:buChar char="•"/>
            </a:pPr>
            <a:r>
              <a:rPr lang="en-US" sz="900" dirty="0" smtClean="0"/>
              <a:t>Fluorescent protein tags</a:t>
            </a:r>
          </a:p>
          <a:p>
            <a:pPr marL="171450" lvl="0" indent="-171450">
              <a:buFont typeface="Arial"/>
              <a:buChar char="•"/>
            </a:pPr>
            <a:r>
              <a:rPr lang="en-US" sz="900" dirty="0" smtClean="0"/>
              <a:t>Genome-wide Expression Atlas</a:t>
            </a:r>
          </a:p>
          <a:p>
            <a:pPr marL="171450" lvl="0" indent="-171450">
              <a:buFont typeface="Arial"/>
              <a:buChar char="•"/>
            </a:pPr>
            <a:r>
              <a:rPr lang="en-US" sz="900" dirty="0" smtClean="0"/>
              <a:t>Genome-wide Expression Atlas Coefficient of Variation by Probe </a:t>
            </a:r>
          </a:p>
          <a:p>
            <a:pPr marL="171450" lvl="0" indent="-171450">
              <a:buFont typeface="Arial"/>
              <a:buChar char="•"/>
            </a:pPr>
            <a:r>
              <a:rPr lang="en-US" sz="900" dirty="0" smtClean="0"/>
              <a:t>Genome-wide Atlas Maximum Mean Normalized Expression</a:t>
            </a:r>
          </a:p>
          <a:p>
            <a:pPr marL="171450" lvl="0" indent="-171450">
              <a:buFont typeface="Arial"/>
              <a:buChar char="•"/>
            </a:pPr>
            <a:r>
              <a:rPr lang="en-US" sz="900" dirty="0" smtClean="0"/>
              <a:t>Genome-wide Atlas Expression Across Tissues by Probe </a:t>
            </a:r>
          </a:p>
          <a:p>
            <a:pPr marL="171450" lvl="0" indent="-171450">
              <a:buFont typeface="Arial"/>
              <a:buChar char="•"/>
            </a:pPr>
            <a:r>
              <a:rPr lang="en-US" sz="900" dirty="0" smtClean="0"/>
              <a:t>KNOTTED1 Binding Regions</a:t>
            </a:r>
          </a:p>
          <a:p>
            <a:pPr marL="171450" lvl="0" indent="-171450">
              <a:buFont typeface="Arial"/>
              <a:buChar char="•"/>
            </a:pPr>
            <a:r>
              <a:rPr lang="en-US" sz="900" dirty="0" smtClean="0"/>
              <a:t>Microarray Agilent 4x44K maize microarray probes </a:t>
            </a:r>
          </a:p>
          <a:p>
            <a:pPr marL="171450" lvl="0" indent="-171450">
              <a:buFont typeface="Arial"/>
              <a:buChar char="•"/>
            </a:pPr>
            <a:r>
              <a:rPr lang="en-US" sz="900" dirty="0" smtClean="0"/>
              <a:t>Microarray Probes at </a:t>
            </a:r>
            <a:r>
              <a:rPr lang="en-US" sz="900" dirty="0" err="1" smtClean="0"/>
              <a:t>PLEXdb</a:t>
            </a:r>
            <a:endParaRPr lang="en-US" sz="900" dirty="0" smtClean="0"/>
          </a:p>
          <a:p>
            <a:pPr marL="171450" lvl="0" indent="-171450">
              <a:buFont typeface="Arial"/>
              <a:buChar char="•"/>
            </a:pPr>
            <a:r>
              <a:rPr lang="en-US" sz="900" dirty="0" err="1" smtClean="0"/>
              <a:t>miRNA</a:t>
            </a:r>
            <a:endParaRPr lang="en-US" sz="900" dirty="0" smtClean="0"/>
          </a:p>
          <a:p>
            <a:pPr marL="171450" lvl="0" indent="-171450">
              <a:buFont typeface="Arial"/>
              <a:buChar char="•"/>
            </a:pPr>
            <a:r>
              <a:rPr lang="en-US" sz="900" dirty="0" err="1" smtClean="0"/>
              <a:t>PlantGDB</a:t>
            </a:r>
            <a:r>
              <a:rPr lang="en-US" sz="900" dirty="0" smtClean="0"/>
              <a:t> Unique Transcripts (PUTs)</a:t>
            </a:r>
          </a:p>
          <a:p>
            <a:pPr marL="171450" lvl="0" indent="-171450">
              <a:buFont typeface="Arial"/>
              <a:buChar char="•"/>
            </a:pPr>
            <a:r>
              <a:rPr lang="en-US" sz="900" dirty="0" smtClean="0"/>
              <a:t>RNA-</a:t>
            </a:r>
            <a:r>
              <a:rPr lang="en-US" sz="900" dirty="0" err="1" smtClean="0"/>
              <a:t>Seq</a:t>
            </a:r>
            <a:r>
              <a:rPr lang="en-US" sz="900" dirty="0" smtClean="0"/>
              <a:t> based Expression Atlas in B73</a:t>
            </a:r>
          </a:p>
          <a:p>
            <a:pPr marL="171450" lvl="0" indent="-171450">
              <a:buFont typeface="Arial"/>
              <a:buChar char="•"/>
            </a:pPr>
            <a:r>
              <a:rPr lang="en-US" sz="900" dirty="0" smtClean="0"/>
              <a:t>SAM: Shoot Apical Meristem at Six Stages</a:t>
            </a:r>
          </a:p>
          <a:p>
            <a:pPr marL="171450" lvl="0" indent="-171450">
              <a:buFont typeface="Arial"/>
              <a:buChar char="•"/>
            </a:pPr>
            <a:r>
              <a:rPr lang="en-US" sz="900" dirty="0" smtClean="0"/>
              <a:t>IBM SAM RIL Data</a:t>
            </a:r>
          </a:p>
          <a:p>
            <a:pPr eaLnBrk="0" hangingPunct="0"/>
            <a:r>
              <a:rPr lang="en-US" sz="1400" b="1" dirty="0" smtClean="0"/>
              <a:t>Genetic Map</a:t>
            </a:r>
            <a:endParaRPr lang="en-US" sz="1400" dirty="0" smtClean="0"/>
          </a:p>
          <a:p>
            <a:pPr marL="171450" lvl="0" indent="-171450">
              <a:buFont typeface="Arial"/>
              <a:buChar char="•"/>
            </a:pPr>
            <a:r>
              <a:rPr lang="en-US" sz="900" dirty="0" smtClean="0"/>
              <a:t>Genetically Mapped </a:t>
            </a:r>
            <a:r>
              <a:rPr lang="en-US" sz="900" dirty="0" err="1" smtClean="0"/>
              <a:t>Illumina</a:t>
            </a:r>
            <a:r>
              <a:rPr lang="en-US" sz="900" dirty="0" smtClean="0"/>
              <a:t> MaizeSNP50</a:t>
            </a:r>
          </a:p>
          <a:p>
            <a:pPr marL="171450" lvl="0" indent="-171450">
              <a:buFont typeface="Arial"/>
              <a:buChar char="•"/>
            </a:pPr>
            <a:r>
              <a:rPr lang="en-US" sz="900" dirty="0" smtClean="0"/>
              <a:t>IBM2009 ISU Integrated Markers</a:t>
            </a:r>
          </a:p>
          <a:p>
            <a:pPr marL="171450" lvl="0" indent="-171450">
              <a:buFont typeface="Arial"/>
              <a:buChar char="•"/>
            </a:pPr>
            <a:r>
              <a:rPr lang="en-US" sz="900" dirty="0" smtClean="0"/>
              <a:t>Segments of Known Genetic Distance</a:t>
            </a:r>
          </a:p>
          <a:p>
            <a:pPr eaLnBrk="0" hangingPunct="0"/>
            <a:r>
              <a:rPr lang="en-US" sz="1400" b="1" dirty="0" smtClean="0"/>
              <a:t>Insertions</a:t>
            </a:r>
            <a:endParaRPr lang="en-US" sz="1400" dirty="0" smtClean="0"/>
          </a:p>
          <a:p>
            <a:pPr marL="171450" lvl="0" indent="-171450">
              <a:buFont typeface="Arial"/>
              <a:buChar char="•"/>
            </a:pPr>
            <a:r>
              <a:rPr lang="en-US" sz="900" dirty="0" smtClean="0"/>
              <a:t>Ac/Ds </a:t>
            </a:r>
          </a:p>
          <a:p>
            <a:pPr marL="171450" lvl="0" indent="-171450">
              <a:buFont typeface="Arial"/>
              <a:buChar char="•"/>
            </a:pPr>
            <a:r>
              <a:rPr lang="en-US" sz="900" dirty="0" smtClean="0"/>
              <a:t>Ac/Ds from the </a:t>
            </a:r>
            <a:r>
              <a:rPr lang="en-US" sz="900" dirty="0" err="1" smtClean="0"/>
              <a:t>Dooner</a:t>
            </a:r>
            <a:r>
              <a:rPr lang="en-US" sz="900" dirty="0" smtClean="0"/>
              <a:t> Lab</a:t>
            </a:r>
          </a:p>
          <a:p>
            <a:pPr marL="171450" lvl="0" indent="-171450">
              <a:buFont typeface="Arial"/>
              <a:buChar char="•"/>
            </a:pPr>
            <a:r>
              <a:rPr lang="en-US" sz="900" dirty="0" smtClean="0"/>
              <a:t>Heritable Mu Insertions</a:t>
            </a:r>
          </a:p>
          <a:p>
            <a:pPr marL="171450" lvl="0" indent="-171450">
              <a:buFont typeface="Arial"/>
              <a:buChar char="•"/>
            </a:pPr>
            <a:r>
              <a:rPr lang="en-US" sz="900" dirty="0" err="1" smtClean="0"/>
              <a:t>UniformMU</a:t>
            </a:r>
            <a:endParaRPr lang="en-US" sz="900" dirty="0" smtClean="0"/>
          </a:p>
          <a:p>
            <a:pPr eaLnBrk="0" hangingPunct="0"/>
            <a:r>
              <a:rPr lang="en-US" sz="1400" b="1" dirty="0" err="1" smtClean="0"/>
              <a:t>MaizeGDB</a:t>
            </a:r>
            <a:r>
              <a:rPr lang="en-US" sz="1400" b="1" dirty="0" smtClean="0"/>
              <a:t> Custom Tracks</a:t>
            </a:r>
            <a:endParaRPr lang="en-US" sz="1400" dirty="0" smtClean="0"/>
          </a:p>
          <a:p>
            <a:pPr marL="171450" lvl="0" indent="-171450">
              <a:buFont typeface="Arial"/>
              <a:buChar char="•"/>
            </a:pPr>
            <a:r>
              <a:rPr lang="en-US" sz="900" dirty="0" smtClean="0"/>
              <a:t>BLAST Hits</a:t>
            </a:r>
          </a:p>
          <a:p>
            <a:pPr marL="171450" lvl="0" indent="-171450">
              <a:buFont typeface="Arial"/>
              <a:buChar char="•"/>
            </a:pPr>
            <a:r>
              <a:rPr lang="en-US" sz="900" dirty="0" smtClean="0"/>
              <a:t>Locus Lookup</a:t>
            </a:r>
            <a:endParaRPr lang="en-US" sz="900" dirty="0"/>
          </a:p>
        </p:txBody>
      </p:sp>
    </p:spTree>
    <p:extLst>
      <p:ext uri="{BB962C8B-B14F-4D97-AF65-F5344CB8AC3E}">
        <p14:creationId xmlns:p14="http://schemas.microsoft.com/office/powerpoint/2010/main" val="425000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sp>
        <p:nvSpPr>
          <p:cNvPr id="9" name="Content Placeholder 8"/>
          <p:cNvSpPr>
            <a:spLocks noGrp="1"/>
          </p:cNvSpPr>
          <p:nvPr>
            <p:ph idx="1"/>
          </p:nvPr>
        </p:nvSpPr>
        <p:spPr>
          <a:xfrm>
            <a:off x="457200" y="1417638"/>
            <a:ext cx="7620000" cy="4800600"/>
          </a:xfrm>
        </p:spPr>
        <p:txBody>
          <a:bodyPr>
            <a:normAutofit fontScale="85000" lnSpcReduction="20000"/>
          </a:bodyPr>
          <a:lstStyle/>
          <a:p>
            <a:pPr marL="114300" indent="0">
              <a:buNone/>
            </a:pPr>
            <a:r>
              <a:rPr lang="en-US" b="1" dirty="0"/>
              <a:t>New Genome Browser B73 RefGen_v3 Tracks:</a:t>
            </a:r>
            <a:endParaRPr lang="en-US" dirty="0"/>
          </a:p>
          <a:p>
            <a:pPr lvl="1"/>
            <a:r>
              <a:rPr lang="en-US" dirty="0"/>
              <a:t>MAKER-P Gene </a:t>
            </a:r>
            <a:r>
              <a:rPr lang="en-US" dirty="0" smtClean="0"/>
              <a:t>Models</a:t>
            </a:r>
          </a:p>
          <a:p>
            <a:pPr lvl="1"/>
            <a:r>
              <a:rPr lang="en-US" dirty="0" smtClean="0"/>
              <a:t>HapMapV3 </a:t>
            </a:r>
          </a:p>
          <a:p>
            <a:pPr lvl="1"/>
            <a:r>
              <a:rPr lang="en-US" dirty="0" smtClean="0"/>
              <a:t>NCBI Annotation Release 100</a:t>
            </a:r>
          </a:p>
          <a:p>
            <a:pPr lvl="1"/>
            <a:r>
              <a:rPr lang="en-US" dirty="0" smtClean="0"/>
              <a:t>G4 </a:t>
            </a:r>
            <a:r>
              <a:rPr lang="en-US" dirty="0" err="1"/>
              <a:t>Quadruplex</a:t>
            </a:r>
            <a:r>
              <a:rPr lang="en-US" dirty="0"/>
              <a:t> Motifs (4 </a:t>
            </a:r>
            <a:r>
              <a:rPr lang="en-US" dirty="0" smtClean="0"/>
              <a:t>tracks)</a:t>
            </a:r>
            <a:endParaRPr lang="en-US" dirty="0"/>
          </a:p>
          <a:p>
            <a:pPr lvl="1"/>
            <a:r>
              <a:rPr lang="en-US" dirty="0"/>
              <a:t>RNA-</a:t>
            </a:r>
            <a:r>
              <a:rPr lang="en-US" dirty="0" err="1"/>
              <a:t>Seq</a:t>
            </a:r>
            <a:r>
              <a:rPr lang="en-US" dirty="0"/>
              <a:t> Expression </a:t>
            </a:r>
            <a:r>
              <a:rPr lang="en-US" dirty="0" smtClean="0"/>
              <a:t>Atlas</a:t>
            </a:r>
            <a:endParaRPr lang="en-US" dirty="0"/>
          </a:p>
          <a:p>
            <a:pPr lvl="1"/>
            <a:r>
              <a:rPr lang="en-US" dirty="0"/>
              <a:t>(Private – waiting on publication) Phosphorylated Peptides from 33 </a:t>
            </a:r>
            <a:r>
              <a:rPr lang="en-US" dirty="0" smtClean="0"/>
              <a:t>Tissues </a:t>
            </a:r>
          </a:p>
          <a:p>
            <a:pPr lvl="1"/>
            <a:r>
              <a:rPr lang="en-US" dirty="0" smtClean="0"/>
              <a:t>(</a:t>
            </a:r>
            <a:r>
              <a:rPr lang="en-US" dirty="0"/>
              <a:t>Private – waiting on publication) Non-modified Peptides from 33 </a:t>
            </a:r>
            <a:r>
              <a:rPr lang="en-US" dirty="0" smtClean="0"/>
              <a:t>Tissues</a:t>
            </a:r>
          </a:p>
          <a:p>
            <a:pPr lvl="1"/>
            <a:r>
              <a:rPr lang="en-US" dirty="0" smtClean="0"/>
              <a:t>Pan-genome </a:t>
            </a:r>
            <a:r>
              <a:rPr lang="en-US" dirty="0"/>
              <a:t>Sequence </a:t>
            </a:r>
            <a:r>
              <a:rPr lang="en-US" dirty="0" smtClean="0"/>
              <a:t>Anchors</a:t>
            </a:r>
          </a:p>
          <a:p>
            <a:pPr lvl="1"/>
            <a:r>
              <a:rPr lang="en-US" dirty="0" smtClean="0"/>
              <a:t>Bins</a:t>
            </a:r>
          </a:p>
          <a:p>
            <a:pPr lvl="1"/>
            <a:r>
              <a:rPr lang="en-US" dirty="0" smtClean="0"/>
              <a:t>Mo17 </a:t>
            </a:r>
            <a:r>
              <a:rPr lang="en-US" dirty="0"/>
              <a:t>SNPs and </a:t>
            </a:r>
            <a:r>
              <a:rPr lang="en-US" dirty="0" err="1"/>
              <a:t>Indels</a:t>
            </a:r>
            <a:r>
              <a:rPr lang="en-US" dirty="0"/>
              <a:t> </a:t>
            </a:r>
            <a:endParaRPr lang="en-US" dirty="0" smtClean="0"/>
          </a:p>
          <a:p>
            <a:pPr lvl="1"/>
            <a:r>
              <a:rPr lang="en-US" dirty="0" smtClean="0"/>
              <a:t>Fluorescent </a:t>
            </a:r>
            <a:r>
              <a:rPr lang="en-US" dirty="0"/>
              <a:t>protein tags </a:t>
            </a:r>
            <a:endParaRPr lang="en-US" dirty="0" smtClean="0"/>
          </a:p>
          <a:p>
            <a:pPr lvl="1"/>
            <a:r>
              <a:rPr lang="en-US" dirty="0" smtClean="0"/>
              <a:t>GBS </a:t>
            </a:r>
            <a:r>
              <a:rPr lang="en-US" dirty="0"/>
              <a:t>v2.7 diversity </a:t>
            </a:r>
            <a:r>
              <a:rPr lang="en-US" dirty="0" smtClean="0"/>
              <a:t>data</a:t>
            </a:r>
            <a:endParaRPr lang="en-US" dirty="0"/>
          </a:p>
          <a:p>
            <a:pPr lvl="1"/>
            <a:r>
              <a:rPr lang="en-US" dirty="0"/>
              <a:t>De novo transcript assemblies from JGI </a:t>
            </a:r>
            <a:endParaRPr lang="en-US" dirty="0" smtClean="0"/>
          </a:p>
          <a:p>
            <a:pPr lvl="1"/>
            <a:r>
              <a:rPr lang="en-US" dirty="0" smtClean="0"/>
              <a:t>Non-modified </a:t>
            </a:r>
            <a:r>
              <a:rPr lang="en-US" dirty="0"/>
              <a:t>and Phosphorylated peptides </a:t>
            </a:r>
            <a:endParaRPr lang="en-US" dirty="0" smtClean="0"/>
          </a:p>
          <a:p>
            <a:pPr lvl="1"/>
            <a:r>
              <a:rPr lang="en-US" dirty="0" smtClean="0"/>
              <a:t>TSS </a:t>
            </a:r>
            <a:r>
              <a:rPr lang="en-US" dirty="0"/>
              <a:t>transcription initiation sites, experimental, CAGE ( “CAP analysis of gene expression”) </a:t>
            </a:r>
            <a:r>
              <a:rPr lang="en-US" dirty="0" smtClean="0"/>
              <a:t>(</a:t>
            </a:r>
            <a:r>
              <a:rPr lang="en-US" dirty="0"/>
              <a:t>in progress)</a:t>
            </a:r>
          </a:p>
          <a:p>
            <a:r>
              <a:rPr lang="en-US" dirty="0" smtClean="0">
                <a:solidFill>
                  <a:srgbClr val="FF0000"/>
                </a:solidFill>
              </a:rPr>
              <a:t>Projected </a:t>
            </a:r>
            <a:r>
              <a:rPr lang="en-US" dirty="0">
                <a:solidFill>
                  <a:srgbClr val="FF0000"/>
                </a:solidFill>
              </a:rPr>
              <a:t>25 tracks from v2 to </a:t>
            </a:r>
            <a:r>
              <a:rPr lang="en-US" dirty="0" smtClean="0">
                <a:solidFill>
                  <a:srgbClr val="FF0000"/>
                </a:solidFill>
              </a:rPr>
              <a:t>v3 based on coordinate positions.</a:t>
            </a:r>
            <a:endParaRPr lang="en-US" dirty="0">
              <a:solidFill>
                <a:srgbClr val="FF0000"/>
              </a:solidFill>
            </a:endParaRPr>
          </a:p>
        </p:txBody>
      </p:sp>
      <p:sp>
        <p:nvSpPr>
          <p:cNvPr id="8" name="Title 1"/>
          <p:cNvSpPr txBox="1">
            <a:spLocks/>
          </p:cNvSpPr>
          <p:nvPr/>
        </p:nvSpPr>
        <p:spPr>
          <a:xfrm>
            <a:off x="457200" y="-889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400" dirty="0" smtClean="0"/>
              <a:t>Genome Browser Tracks (v3)</a:t>
            </a:r>
            <a:endParaRPr lang="en-US" sz="4400" dirty="0"/>
          </a:p>
        </p:txBody>
      </p:sp>
    </p:spTree>
    <p:extLst>
      <p:ext uri="{BB962C8B-B14F-4D97-AF65-F5344CB8AC3E}">
        <p14:creationId xmlns:p14="http://schemas.microsoft.com/office/powerpoint/2010/main" val="825936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4" y="1524000"/>
            <a:ext cx="7303504" cy="3048000"/>
          </a:xfrm>
        </p:spPr>
        <p:txBody>
          <a:bodyPr>
            <a:normAutofit/>
          </a:bodyPr>
          <a:lstStyle/>
          <a:p>
            <a:r>
              <a:rPr lang="en-US" dirty="0" smtClean="0"/>
              <a:t>MaizeGDB 5-Year Project Plan</a:t>
            </a:r>
            <a:endParaRPr lang="en-US" sz="4000" i="1"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18</a:t>
            </a:fld>
            <a:endParaRPr lang="en-US" dirty="0"/>
          </a:p>
        </p:txBody>
      </p:sp>
      <p:pic>
        <p:nvPicPr>
          <p:cNvPr id="5" name="Picture 4"/>
          <p:cNvPicPr>
            <a:picLocks noChangeAspect="1"/>
          </p:cNvPicPr>
          <p:nvPr/>
        </p:nvPicPr>
        <p:blipFill>
          <a:blip r:embed="rId3">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1917010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442" y="1004205"/>
            <a:ext cx="7871484" cy="5047536"/>
          </a:xfrm>
          <a:prstGeom prst="rect">
            <a:avLst/>
          </a:prstGeom>
        </p:spPr>
        <p:txBody>
          <a:bodyPr wrap="square">
            <a:spAutoFit/>
          </a:bodyPr>
          <a:lstStyle/>
          <a:p>
            <a:pPr marL="114300" indent="0">
              <a:buNone/>
            </a:pPr>
            <a:endParaRPr lang="en-US" sz="2400" b="1" i="1" dirty="0" smtClean="0"/>
          </a:p>
          <a:p>
            <a:pPr marL="114300" indent="0">
              <a:buNone/>
            </a:pPr>
            <a:r>
              <a:rPr lang="en-US" sz="2000" b="1" i="1" dirty="0" smtClean="0"/>
              <a:t>National Program 301 </a:t>
            </a:r>
          </a:p>
          <a:p>
            <a:pPr marL="114300" indent="0">
              <a:buNone/>
            </a:pPr>
            <a:r>
              <a:rPr lang="en-US" sz="2000" b="1" i="1" dirty="0" smtClean="0"/>
              <a:t>	Plant Genetic Resources, Genomics and Genetic Improvement</a:t>
            </a:r>
            <a:endParaRPr lang="en-US" sz="2000" dirty="0" smtClean="0"/>
          </a:p>
          <a:p>
            <a:pPr marL="114300" indent="0">
              <a:buNone/>
            </a:pPr>
            <a:endParaRPr lang="en-US" sz="2000" dirty="0" smtClean="0"/>
          </a:p>
          <a:p>
            <a:pPr lvl="0"/>
            <a:r>
              <a:rPr lang="en-US" sz="2000" b="1" dirty="0" smtClean="0"/>
              <a:t>Accomplishment report, 2006-2011</a:t>
            </a:r>
            <a:endParaRPr lang="en-US" sz="2000" dirty="0" smtClean="0"/>
          </a:p>
          <a:p>
            <a:pPr lvl="0"/>
            <a:r>
              <a:rPr lang="en-US" sz="2000" b="1" dirty="0" smtClean="0"/>
              <a:t>Assessment, (last 5 years)</a:t>
            </a:r>
            <a:endParaRPr lang="en-US" sz="2000" dirty="0" smtClean="0"/>
          </a:p>
          <a:p>
            <a:pPr lvl="0"/>
            <a:r>
              <a:rPr lang="en-US" sz="2000" b="1" dirty="0" smtClean="0"/>
              <a:t>Stakeholders meeting: </a:t>
            </a:r>
            <a:r>
              <a:rPr lang="en-US" sz="2000" dirty="0" smtClean="0"/>
              <a:t>November 15, 2011</a:t>
            </a:r>
            <a:r>
              <a:rPr lang="en-US" sz="2000" b="1" dirty="0" smtClean="0"/>
              <a:t>  </a:t>
            </a:r>
          </a:p>
          <a:p>
            <a:r>
              <a:rPr lang="en-US" sz="2000" b="1" dirty="0" smtClean="0"/>
              <a:t>Scientists meeting: </a:t>
            </a:r>
            <a:r>
              <a:rPr lang="en-US" sz="2000" dirty="0" smtClean="0"/>
              <a:t>March 16, 2012</a:t>
            </a:r>
          </a:p>
          <a:p>
            <a:pPr lvl="0"/>
            <a:r>
              <a:rPr lang="en-US" sz="2000" b="1" dirty="0" smtClean="0"/>
              <a:t>New Action Plan: </a:t>
            </a:r>
            <a:r>
              <a:rPr lang="en-US" sz="2000" dirty="0" smtClean="0"/>
              <a:t>March 29, 2012</a:t>
            </a:r>
          </a:p>
          <a:p>
            <a:endParaRPr lang="en-US" sz="2000" dirty="0" smtClean="0"/>
          </a:p>
          <a:p>
            <a:pPr lvl="0"/>
            <a:r>
              <a:rPr lang="en-US" sz="2000" b="1" dirty="0" smtClean="0"/>
              <a:t>Concept paper due: </a:t>
            </a:r>
            <a:r>
              <a:rPr lang="en-US" sz="2000" dirty="0" smtClean="0"/>
              <a:t>May 17, 2012</a:t>
            </a:r>
          </a:p>
          <a:p>
            <a:pPr lvl="0"/>
            <a:r>
              <a:rPr lang="en-US" sz="2000" b="1" dirty="0" smtClean="0"/>
              <a:t>Project Plan due to the ARS Office of Scientific Quality Review: </a:t>
            </a:r>
          </a:p>
          <a:p>
            <a:pPr lvl="0"/>
            <a:r>
              <a:rPr lang="en-US" sz="2000" dirty="0" smtClean="0"/>
              <a:t>January 3, 2013  [</a:t>
            </a:r>
            <a:r>
              <a:rPr lang="en-US" sz="2000" dirty="0" smtClean="0">
                <a:solidFill>
                  <a:srgbClr val="FF0000"/>
                </a:solidFill>
              </a:rPr>
              <a:t>ARS external review process</a:t>
            </a:r>
            <a:r>
              <a:rPr lang="en-US" sz="2000" dirty="0" smtClean="0"/>
              <a:t>]</a:t>
            </a:r>
          </a:p>
          <a:p>
            <a:pPr lvl="0"/>
            <a:r>
              <a:rPr lang="en-US" sz="2000" b="1" dirty="0" smtClean="0"/>
              <a:t>Project start date: </a:t>
            </a:r>
            <a:r>
              <a:rPr lang="en-US" sz="2000" dirty="0" smtClean="0"/>
              <a:t>May 2013</a:t>
            </a:r>
          </a:p>
          <a:p>
            <a:pPr lvl="0"/>
            <a:r>
              <a:rPr lang="en-US" sz="2000" b="1" dirty="0"/>
              <a:t>Project </a:t>
            </a:r>
            <a:r>
              <a:rPr lang="en-US" sz="2000" b="1" dirty="0" smtClean="0"/>
              <a:t>end </a:t>
            </a:r>
            <a:r>
              <a:rPr lang="en-US" sz="2000" b="1" dirty="0"/>
              <a:t>date: </a:t>
            </a:r>
            <a:r>
              <a:rPr lang="en-US" sz="2000" dirty="0" smtClean="0"/>
              <a:t>May 2018</a:t>
            </a:r>
            <a:endParaRPr lang="en-US" sz="2000" dirty="0"/>
          </a:p>
          <a:p>
            <a:endParaRPr lang="en-US" dirty="0"/>
          </a:p>
        </p:txBody>
      </p:sp>
      <p:sp>
        <p:nvSpPr>
          <p:cNvPr id="5" name="TextBox 4"/>
          <p:cNvSpPr txBox="1"/>
          <p:nvPr/>
        </p:nvSpPr>
        <p:spPr>
          <a:xfrm>
            <a:off x="291442" y="197494"/>
            <a:ext cx="8701631" cy="584776"/>
          </a:xfrm>
          <a:prstGeom prst="rect">
            <a:avLst/>
          </a:prstGeom>
          <a:noFill/>
        </p:spPr>
        <p:txBody>
          <a:bodyPr wrap="square" rtlCol="0">
            <a:spAutoFit/>
          </a:bodyPr>
          <a:lstStyle/>
          <a:p>
            <a:r>
              <a:rPr lang="en-US" sz="3200" b="1" dirty="0" smtClean="0"/>
              <a:t>Timing of ARS review process for current CRIS</a:t>
            </a:r>
            <a:endParaRPr lang="en-US" sz="3200" b="1" dirty="0"/>
          </a:p>
        </p:txBody>
      </p:sp>
      <p:sp>
        <p:nvSpPr>
          <p:cNvPr id="6" name="Slide Number Placeholder 2"/>
          <p:cNvSpPr>
            <a:spLocks noGrp="1"/>
          </p:cNvSpPr>
          <p:nvPr>
            <p:ph type="sldNum" sz="quarter" idx="12"/>
          </p:nvPr>
        </p:nvSpPr>
        <p:spPr>
          <a:xfrm>
            <a:off x="8531788" y="5648960"/>
            <a:ext cx="548640" cy="396240"/>
          </a:xfrm>
        </p:spPr>
        <p:txBody>
          <a:bodyPr/>
          <a:lstStyle/>
          <a:p>
            <a:fld id="{6E2D2B3B-882E-40F3-A32F-6DD516915044}" type="slidenum">
              <a:rPr lang="en-US" smtClean="0"/>
              <a:pPr/>
              <a:t>19</a:t>
            </a:fld>
            <a:endParaRPr lang="en-US" dirty="0"/>
          </a:p>
        </p:txBody>
      </p:sp>
    </p:spTree>
    <p:extLst>
      <p:ext uri="{BB962C8B-B14F-4D97-AF65-F5344CB8AC3E}">
        <p14:creationId xmlns:p14="http://schemas.microsoft.com/office/powerpoint/2010/main" val="279429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157666" cy="4800600"/>
          </a:xfrm>
        </p:spPr>
        <p:txBody>
          <a:bodyPr>
            <a:normAutofit/>
          </a:bodyPr>
          <a:lstStyle/>
          <a:p>
            <a:r>
              <a:rPr lang="en-US" dirty="0" smtClean="0"/>
              <a:t>Introductions</a:t>
            </a:r>
          </a:p>
          <a:p>
            <a:r>
              <a:rPr lang="en-US" dirty="0" smtClean="0"/>
              <a:t>Recent accomplishment highlights</a:t>
            </a:r>
          </a:p>
          <a:p>
            <a:r>
              <a:rPr lang="en-US" dirty="0" smtClean="0"/>
              <a:t>5-Year Plan for USDA-ARS</a:t>
            </a:r>
          </a:p>
          <a:p>
            <a:r>
              <a:rPr lang="en-US" dirty="0" smtClean="0"/>
              <a:t>Charge Questions</a:t>
            </a:r>
          </a:p>
          <a:p>
            <a:r>
              <a:rPr lang="en-US" dirty="0" smtClean="0"/>
              <a:t>Executive Session (WG-only)</a:t>
            </a:r>
          </a:p>
          <a:p>
            <a:r>
              <a:rPr lang="en-US" dirty="0" smtClean="0"/>
              <a:t>Summary from WG to MaizeGDB Team</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pic>
        <p:nvPicPr>
          <p:cNvPr id="5" name="Picture 4"/>
          <p:cNvPicPr>
            <a:picLocks noChangeAspect="1"/>
          </p:cNvPicPr>
          <p:nvPr/>
        </p:nvPicPr>
        <p:blipFill>
          <a:blip r:embed="rId2">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2463496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5-Year Project Plan, </a:t>
            </a:r>
            <a:r>
              <a:rPr lang="en-US" sz="1800" dirty="0" smtClean="0"/>
              <a:t>2013-2018</a:t>
            </a:r>
            <a:endParaRPr lang="en-US" sz="1800" dirty="0">
              <a:solidFill>
                <a:schemeClr val="tx2">
                  <a:lumMod val="60000"/>
                  <a:lumOff val="40000"/>
                </a:schemeClr>
              </a:solidFill>
            </a:endParaRPr>
          </a:p>
        </p:txBody>
      </p:sp>
      <p:sp>
        <p:nvSpPr>
          <p:cNvPr id="3" name="Content Placeholder 2"/>
          <p:cNvSpPr>
            <a:spLocks noGrp="1"/>
          </p:cNvSpPr>
          <p:nvPr>
            <p:ph idx="1"/>
          </p:nvPr>
        </p:nvSpPr>
        <p:spPr>
          <a:xfrm>
            <a:off x="205498" y="1291265"/>
            <a:ext cx="8306402" cy="6047997"/>
          </a:xfrm>
        </p:spPr>
        <p:txBody>
          <a:bodyPr>
            <a:normAutofit/>
          </a:bodyPr>
          <a:lstStyle/>
          <a:p>
            <a:pPr>
              <a:spcBef>
                <a:spcPts val="0"/>
              </a:spcBef>
            </a:pPr>
            <a:r>
              <a:rPr lang="en-US" sz="2000" u="sng" dirty="0"/>
              <a:t>Objective 1: </a:t>
            </a:r>
            <a:r>
              <a:rPr lang="en-US" sz="2000" dirty="0"/>
              <a:t>Support stewardship of </a:t>
            </a:r>
            <a:r>
              <a:rPr lang="en-US" sz="2000" dirty="0" smtClean="0"/>
              <a:t>maize </a:t>
            </a:r>
            <a:r>
              <a:rPr lang="en-US" sz="2000" dirty="0"/>
              <a:t>genome sequences </a:t>
            </a:r>
            <a:r>
              <a:rPr lang="en-US" sz="2000" dirty="0" smtClean="0"/>
              <a:t>and </a:t>
            </a:r>
            <a:r>
              <a:rPr lang="en-US" sz="2000" dirty="0"/>
              <a:t>forthcoming diverse </a:t>
            </a:r>
            <a:r>
              <a:rPr lang="en-US" sz="2000" dirty="0" smtClean="0"/>
              <a:t>maize sequences. </a:t>
            </a:r>
            <a:r>
              <a:rPr lang="en-US" sz="2000" dirty="0" smtClean="0">
                <a:solidFill>
                  <a:schemeClr val="accent2"/>
                </a:solidFill>
              </a:rPr>
              <a:t>	</a:t>
            </a:r>
          </a:p>
          <a:p>
            <a:pPr>
              <a:spcBef>
                <a:spcPts val="0"/>
              </a:spcBef>
            </a:pPr>
            <a:endParaRPr lang="en-US" sz="2000" dirty="0" smtClean="0">
              <a:solidFill>
                <a:schemeClr val="accent2">
                  <a:lumMod val="50000"/>
                </a:schemeClr>
              </a:solidFill>
            </a:endParaRPr>
          </a:p>
          <a:p>
            <a:r>
              <a:rPr lang="en-US" sz="2000" u="sng" dirty="0" smtClean="0"/>
              <a:t>Objective </a:t>
            </a:r>
            <a:r>
              <a:rPr lang="en-US" sz="2000" u="sng" dirty="0"/>
              <a:t>2: </a:t>
            </a:r>
            <a:r>
              <a:rPr lang="en-US" sz="2000" dirty="0"/>
              <a:t>Create tools to enhance access to expanded datasets that reveal gene function and datasets for genetic and breeding analyses.</a:t>
            </a:r>
          </a:p>
          <a:p>
            <a:pPr marL="114300" indent="0">
              <a:spcBef>
                <a:spcPts val="0"/>
              </a:spcBef>
              <a:buNone/>
            </a:pPr>
            <a:r>
              <a:rPr lang="en-US" sz="2000" dirty="0" smtClean="0"/>
              <a:t>					</a:t>
            </a:r>
            <a:endParaRPr lang="en-US" sz="2000" dirty="0" smtClean="0">
              <a:solidFill>
                <a:schemeClr val="accent2">
                  <a:lumMod val="50000"/>
                </a:schemeClr>
              </a:solidFill>
            </a:endParaRPr>
          </a:p>
          <a:p>
            <a:pPr>
              <a:spcBef>
                <a:spcPts val="0"/>
              </a:spcBef>
            </a:pPr>
            <a:r>
              <a:rPr lang="en-US" sz="2000" u="sng" dirty="0" smtClean="0"/>
              <a:t>Objective </a:t>
            </a:r>
            <a:r>
              <a:rPr lang="en-US" sz="2000" u="sng" dirty="0"/>
              <a:t>3: </a:t>
            </a:r>
            <a:r>
              <a:rPr lang="en-US" sz="2000" dirty="0"/>
              <a:t>Deploy tools to increase user-specified flexible queries </a:t>
            </a:r>
            <a:endParaRPr lang="en-US" sz="2000" dirty="0" smtClean="0"/>
          </a:p>
          <a:p>
            <a:pPr>
              <a:spcBef>
                <a:spcPts val="0"/>
              </a:spcBef>
            </a:pPr>
            <a:endParaRPr lang="en-US" sz="2000" b="1" dirty="0" smtClean="0">
              <a:solidFill>
                <a:schemeClr val="accent2">
                  <a:lumMod val="50000"/>
                </a:schemeClr>
              </a:solidFill>
            </a:endParaRPr>
          </a:p>
          <a:p>
            <a:pPr>
              <a:spcBef>
                <a:spcPts val="0"/>
              </a:spcBef>
            </a:pPr>
            <a:r>
              <a:rPr lang="en-US" sz="2000" u="sng" dirty="0" smtClean="0"/>
              <a:t>Objective 4: </a:t>
            </a:r>
            <a:r>
              <a:rPr lang="en-US" sz="2000" dirty="0"/>
              <a:t>Provide community support services, training and documentation, meeting coordination, and support for community elections and surveys.</a:t>
            </a:r>
            <a:r>
              <a:rPr lang="en-US" sz="2000" dirty="0" smtClean="0"/>
              <a:t>	</a:t>
            </a:r>
          </a:p>
          <a:p>
            <a:pPr>
              <a:spcBef>
                <a:spcPts val="0"/>
              </a:spcBef>
            </a:pPr>
            <a:endParaRPr lang="en-US" sz="2000" dirty="0"/>
          </a:p>
          <a:p>
            <a:pPr>
              <a:spcBef>
                <a:spcPts val="0"/>
              </a:spcBef>
            </a:pPr>
            <a:r>
              <a:rPr lang="en-US" sz="2000" u="sng" dirty="0"/>
              <a:t>Objective </a:t>
            </a:r>
            <a:r>
              <a:rPr lang="en-US" sz="2000" u="sng" dirty="0" smtClean="0"/>
              <a:t>5: </a:t>
            </a:r>
            <a:r>
              <a:rPr lang="en-US" sz="2000" dirty="0" smtClean="0"/>
              <a:t>Facilitate the use of genomic and genetic data, information, and tools for </a:t>
            </a:r>
            <a:r>
              <a:rPr lang="en-US" sz="2000" dirty="0" err="1" smtClean="0"/>
              <a:t>germplasm</a:t>
            </a:r>
            <a:r>
              <a:rPr lang="en-US" sz="2000" dirty="0" smtClean="0"/>
              <a:t> improvement, thus empowering ARS scientists and partners to use a new generation of computational tools and resources.</a:t>
            </a:r>
            <a:endParaRPr lang="en-US" sz="2000" b="1" u="sng" dirty="0" smtClean="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1497059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3" y="1524000"/>
            <a:ext cx="8053957" cy="3048000"/>
          </a:xfrm>
        </p:spPr>
        <p:txBody>
          <a:bodyPr>
            <a:normAutofit fontScale="90000"/>
          </a:bodyPr>
          <a:lstStyle/>
          <a:p>
            <a:r>
              <a:rPr lang="en-US" dirty="0" smtClean="0"/>
              <a:t/>
            </a:r>
            <a:br>
              <a:rPr lang="en-US" dirty="0" smtClean="0"/>
            </a:br>
            <a:r>
              <a:rPr lang="en-US" sz="4000" b="1" dirty="0" smtClean="0"/>
              <a:t>Objective 1: </a:t>
            </a:r>
            <a:br>
              <a:rPr lang="en-US" sz="4000" b="1" dirty="0" smtClean="0"/>
            </a:br>
            <a:r>
              <a:rPr lang="en-US" sz="4000" dirty="0"/>
              <a:t>Support stewardship of maize genome sequences and forthcoming diverse maize sequences.</a:t>
            </a:r>
            <a:endParaRPr lang="en-US" sz="4000" i="1"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21</a:t>
            </a:fld>
            <a:endParaRPr lang="en-US" dirty="0"/>
          </a:p>
        </p:txBody>
      </p:sp>
      <p:pic>
        <p:nvPicPr>
          <p:cNvPr id="5" name="Picture 4"/>
          <p:cNvPicPr>
            <a:picLocks noChangeAspect="1"/>
          </p:cNvPicPr>
          <p:nvPr/>
        </p:nvPicPr>
        <p:blipFill>
          <a:blip r:embed="rId3">
            <a:alphaModFix amt="59000"/>
          </a:blip>
          <a:stretch>
            <a:fillRect/>
          </a:stretch>
        </p:blipFill>
        <p:spPr>
          <a:xfrm>
            <a:off x="6874041" y="5935034"/>
            <a:ext cx="1482803" cy="858253"/>
          </a:xfrm>
          <a:prstGeom prst="rect">
            <a:avLst/>
          </a:prstGeom>
        </p:spPr>
      </p:pic>
    </p:spTree>
    <p:extLst>
      <p:ext uri="{BB962C8B-B14F-4D97-AF65-F5344CB8AC3E}">
        <p14:creationId xmlns:p14="http://schemas.microsoft.com/office/powerpoint/2010/main" val="1414424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p:nvPr/>
        </p:nvSpPr>
        <p:spPr>
          <a:xfrm>
            <a:off x="433374" y="1308100"/>
            <a:ext cx="7389826" cy="4340860"/>
          </a:xfrm>
          <a:prstGeom prst="rect">
            <a:avLst/>
          </a:prstGeom>
          <a:noFill/>
          <a:ln>
            <a:noFill/>
          </a:ln>
        </p:spPr>
        <p:txBody>
          <a:bodyPr lIns="91425" tIns="91425" rIns="91425" bIns="91425" anchor="t" anchorCtr="0">
            <a:noAutofit/>
          </a:bodyPr>
          <a:lstStyle/>
          <a:p>
            <a:pPr marL="114300" lvl="0" rtl="0">
              <a:spcBef>
                <a:spcPts val="0"/>
              </a:spcBef>
              <a:buSzPct val="100000"/>
            </a:pPr>
            <a:endParaRPr sz="1800" dirty="0"/>
          </a:p>
          <a:p>
            <a:pPr marL="457200" lvl="0" indent="-342900" rtl="0">
              <a:spcBef>
                <a:spcPts val="0"/>
              </a:spcBef>
              <a:buSzPct val="100000"/>
              <a:buChar char="●"/>
            </a:pPr>
            <a:r>
              <a:rPr lang="en" sz="2400" dirty="0" smtClean="0"/>
              <a:t>Work </a:t>
            </a:r>
            <a:r>
              <a:rPr lang="en" sz="2400" dirty="0"/>
              <a:t>closely with Gramene, GenBank, and the Genome Reference Consortium (GRC).</a:t>
            </a:r>
          </a:p>
          <a:p>
            <a:pPr lvl="0" rtl="0">
              <a:spcBef>
                <a:spcPts val="0"/>
              </a:spcBef>
              <a:buNone/>
            </a:pPr>
            <a:endParaRPr sz="1800" dirty="0"/>
          </a:p>
          <a:p>
            <a:pPr marL="457200" lvl="0" indent="-342900" rtl="0">
              <a:spcBef>
                <a:spcPts val="0"/>
              </a:spcBef>
              <a:buSzPct val="100000"/>
              <a:buChar char="●"/>
            </a:pPr>
            <a:r>
              <a:rPr lang="en" sz="2400" dirty="0"/>
              <a:t>Provide genome browsers, gene model information, BLAST capability.</a:t>
            </a:r>
          </a:p>
          <a:p>
            <a:pPr lvl="0" rtl="0">
              <a:spcBef>
                <a:spcPts val="0"/>
              </a:spcBef>
              <a:buNone/>
            </a:pPr>
            <a:endParaRPr sz="1800" dirty="0"/>
          </a:p>
          <a:p>
            <a:pPr marL="457200" lvl="0" indent="-342900" rtl="0">
              <a:spcBef>
                <a:spcPts val="0"/>
              </a:spcBef>
              <a:buSzPct val="100000"/>
              <a:buChar char="●"/>
            </a:pPr>
            <a:r>
              <a:rPr lang="en" sz="2400" dirty="0" smtClean="0"/>
              <a:t>Prepar</a:t>
            </a:r>
            <a:r>
              <a:rPr lang="en-US" sz="2400" dirty="0" smtClean="0"/>
              <a:t>e</a:t>
            </a:r>
            <a:r>
              <a:rPr lang="en" sz="2400" dirty="0" smtClean="0"/>
              <a:t> </a:t>
            </a:r>
            <a:r>
              <a:rPr lang="en" sz="2400" dirty="0"/>
              <a:t>for release of v4 (release is in March, 2016</a:t>
            </a:r>
            <a:r>
              <a:rPr lang="en" sz="2400" dirty="0" smtClean="0"/>
              <a:t>)</a:t>
            </a:r>
            <a:r>
              <a:rPr lang="en-US" sz="2400" dirty="0" smtClean="0"/>
              <a:t>.</a:t>
            </a:r>
            <a:endParaRPr lang="en" sz="2400" dirty="0"/>
          </a:p>
          <a:p>
            <a:pPr lvl="0" rtl="0">
              <a:spcBef>
                <a:spcPts val="0"/>
              </a:spcBef>
              <a:buNone/>
            </a:pPr>
            <a:endParaRPr sz="1800" dirty="0"/>
          </a:p>
          <a:p>
            <a:pPr marL="457200" lvl="0" indent="-342900">
              <a:spcBef>
                <a:spcPts val="0"/>
              </a:spcBef>
              <a:buSzPct val="100000"/>
              <a:buChar char="●"/>
            </a:pPr>
            <a:r>
              <a:rPr lang="en-US" sz="2400" dirty="0" smtClean="0"/>
              <a:t>Preserve</a:t>
            </a:r>
            <a:r>
              <a:rPr lang="en" sz="2400" dirty="0" smtClean="0"/>
              <a:t> </a:t>
            </a:r>
            <a:r>
              <a:rPr lang="en-US" sz="2400" dirty="0" smtClean="0"/>
              <a:t>older</a:t>
            </a:r>
            <a:r>
              <a:rPr lang="en" sz="2400" dirty="0" smtClean="0"/>
              <a:t> </a:t>
            </a:r>
            <a:r>
              <a:rPr lang="en" sz="2400" dirty="0"/>
              <a:t>versions of the assembly, including the BAC-based assembly.</a:t>
            </a:r>
          </a:p>
        </p:txBody>
      </p:sp>
      <p:sp>
        <p:nvSpPr>
          <p:cNvPr id="2" name="Slide Number Placeholder 1"/>
          <p:cNvSpPr>
            <a:spLocks noGrp="1"/>
          </p:cNvSpPr>
          <p:nvPr>
            <p:ph type="sldNum" sz="quarter" idx="12"/>
          </p:nvPr>
        </p:nvSpPr>
        <p:spPr/>
        <p:txBody>
          <a:bodyPr/>
          <a:lstStyle/>
          <a:p>
            <a:fld id="{70E0172A-D554-EB49-A2F9-AB81E88BB7B4}" type="slidenum">
              <a:rPr lang="en-US" smtClean="0"/>
              <a:t>22</a:t>
            </a:fld>
            <a:endParaRPr lang="en-US"/>
          </a:p>
        </p:txBody>
      </p:sp>
      <p:sp>
        <p:nvSpPr>
          <p:cNvPr id="5" name="Title 1"/>
          <p:cNvSpPr txBox="1">
            <a:spLocks/>
          </p:cNvSpPr>
          <p:nvPr/>
        </p:nvSpPr>
        <p:spPr>
          <a:xfrm>
            <a:off x="280974" y="165100"/>
            <a:ext cx="809841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dirty="0" smtClean="0"/>
              <a:t>Stewardship of the B73 Reference Genome</a:t>
            </a:r>
            <a:endParaRPr lang="en-US" sz="3600" dirty="0"/>
          </a:p>
        </p:txBody>
      </p:sp>
    </p:spTree>
    <p:extLst>
      <p:ext uri="{BB962C8B-B14F-4D97-AF65-F5344CB8AC3E}">
        <p14:creationId xmlns:p14="http://schemas.microsoft.com/office/powerpoint/2010/main" val="2655407884"/>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pic>
        <p:nvPicPr>
          <p:cNvPr id="317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2124" y="102489"/>
            <a:ext cx="6352524" cy="667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4211" y="2847474"/>
            <a:ext cx="2700421" cy="1569660"/>
          </a:xfrm>
          <a:prstGeom prst="rect">
            <a:avLst/>
          </a:prstGeom>
          <a:noFill/>
          <a:ln>
            <a:solidFill>
              <a:schemeClr val="bg1">
                <a:lumMod val="85000"/>
              </a:schemeClr>
            </a:solidFill>
          </a:ln>
          <a:effectLst>
            <a:outerShdw blurRad="50800" dist="38100" dir="2700000" algn="tl" rotWithShape="0">
              <a:schemeClr val="bg1">
                <a:lumMod val="85000"/>
                <a:alpha val="43000"/>
              </a:schemeClr>
            </a:outerShdw>
          </a:effectLst>
        </p:spPr>
        <p:txBody>
          <a:bodyPr wrap="square" rtlCol="0">
            <a:spAutoFit/>
          </a:bodyPr>
          <a:lstStyle/>
          <a:p>
            <a:r>
              <a:rPr lang="en-US" sz="2400" dirty="0" smtClean="0"/>
              <a:t>The GRC provides pipelines and tools for improving reference genomes.</a:t>
            </a:r>
            <a:endParaRPr lang="en-US" sz="2400" dirty="0"/>
          </a:p>
        </p:txBody>
      </p:sp>
    </p:spTree>
    <p:extLst>
      <p:ext uri="{BB962C8B-B14F-4D97-AF65-F5344CB8AC3E}">
        <p14:creationId xmlns:p14="http://schemas.microsoft.com/office/powerpoint/2010/main" val="2665591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p:nvPr/>
        </p:nvSpPr>
        <p:spPr>
          <a:xfrm>
            <a:off x="579339" y="1544674"/>
            <a:ext cx="7501683" cy="3555531"/>
          </a:xfrm>
          <a:prstGeom prst="rect">
            <a:avLst/>
          </a:prstGeom>
          <a:noFill/>
          <a:ln>
            <a:noFill/>
          </a:ln>
        </p:spPr>
        <p:txBody>
          <a:bodyPr lIns="91425" tIns="91425" rIns="91425" bIns="91425" anchor="t" anchorCtr="0">
            <a:noAutofit/>
          </a:bodyPr>
          <a:lstStyle/>
          <a:p>
            <a:pPr marL="457200" indent="-342900">
              <a:buClr>
                <a:srgbClr val="000000"/>
              </a:buClr>
              <a:buSzPct val="100000"/>
              <a:buFont typeface="Arial"/>
              <a:buChar char="●"/>
            </a:pPr>
            <a:r>
              <a:rPr lang="en" sz="2400" dirty="0"/>
              <a:t>Researchers can report assembly and gene model issues on several pages on the website or through personal e-mails</a:t>
            </a:r>
            <a:r>
              <a:rPr lang="en" sz="2400" dirty="0" smtClean="0"/>
              <a:t>.</a:t>
            </a:r>
            <a:endParaRPr lang="en-US" sz="2400" dirty="0" smtClean="0"/>
          </a:p>
          <a:p>
            <a:pPr marL="457200" indent="-342900">
              <a:buClr>
                <a:srgbClr val="000000"/>
              </a:buClr>
              <a:buSzPct val="100000"/>
              <a:buFont typeface="Arial"/>
              <a:buChar char="●"/>
            </a:pPr>
            <a:endParaRPr lang="en" sz="2400" dirty="0" smtClean="0"/>
          </a:p>
          <a:p>
            <a:pPr marL="457200" marR="0" lvl="0" indent="-342900" algn="l" rtl="0">
              <a:lnSpc>
                <a:spcPct val="100000"/>
              </a:lnSpc>
              <a:spcBef>
                <a:spcPts val="0"/>
              </a:spcBef>
              <a:spcAft>
                <a:spcPts val="0"/>
              </a:spcAft>
              <a:buClr>
                <a:srgbClr val="000000"/>
              </a:buClr>
              <a:buSzPct val="100000"/>
              <a:buFont typeface="Arial"/>
              <a:buChar char="●"/>
            </a:pPr>
            <a:r>
              <a:rPr lang="en" sz="2400" dirty="0" smtClean="0"/>
              <a:t>Database </a:t>
            </a:r>
            <a:r>
              <a:rPr lang="en" sz="2400" dirty="0"/>
              <a:t>of assembly and gene model issues has been established at MaizeGDB (547 issues as of Feb, 2016</a:t>
            </a:r>
            <a:r>
              <a:rPr lang="en" sz="2400" dirty="0" smtClean="0"/>
              <a:t>)</a:t>
            </a:r>
            <a:endParaRPr lang="en-US" sz="2400" dirty="0" smtClean="0"/>
          </a:p>
          <a:p>
            <a:pPr marL="457200" marR="0" lvl="0" indent="-342900" algn="l" rtl="0">
              <a:lnSpc>
                <a:spcPct val="100000"/>
              </a:lnSpc>
              <a:spcBef>
                <a:spcPts val="0"/>
              </a:spcBef>
              <a:spcAft>
                <a:spcPts val="0"/>
              </a:spcAft>
              <a:buClr>
                <a:srgbClr val="000000"/>
              </a:buClr>
              <a:buSzPct val="100000"/>
              <a:buFont typeface="Arial"/>
              <a:buChar char="●"/>
            </a:pPr>
            <a:endParaRPr sz="1800" dirty="0"/>
          </a:p>
          <a:p>
            <a:pPr marL="457200" marR="0" lvl="0" indent="-342900" algn="l" rtl="0">
              <a:lnSpc>
                <a:spcPct val="100000"/>
              </a:lnSpc>
              <a:spcBef>
                <a:spcPts val="0"/>
              </a:spcBef>
              <a:spcAft>
                <a:spcPts val="0"/>
              </a:spcAft>
              <a:buSzPct val="100000"/>
              <a:buChar char="●"/>
            </a:pPr>
            <a:r>
              <a:rPr lang="en" sz="2400" dirty="0"/>
              <a:t>Issues will be assessed</a:t>
            </a:r>
            <a:r>
              <a:rPr lang="en" sz="2400" dirty="0" smtClean="0"/>
              <a:t>,</a:t>
            </a:r>
            <a:r>
              <a:rPr lang="en-US" sz="2400" dirty="0" smtClean="0"/>
              <a:t> reported,</a:t>
            </a:r>
            <a:r>
              <a:rPr lang="en" sz="2400" dirty="0" smtClean="0"/>
              <a:t> </a:t>
            </a:r>
            <a:r>
              <a:rPr lang="en" sz="2400" dirty="0"/>
              <a:t>and if possible, </a:t>
            </a:r>
            <a:r>
              <a:rPr lang="en" sz="2400" dirty="0" smtClean="0"/>
              <a:t>resolved </a:t>
            </a:r>
            <a:r>
              <a:rPr lang="en" sz="2400" dirty="0"/>
              <a:t>using the GRC tools by an assembly curator at MaizeGDB.</a:t>
            </a:r>
          </a:p>
        </p:txBody>
      </p:sp>
      <p:sp>
        <p:nvSpPr>
          <p:cNvPr id="2" name="Slide Number Placeholder 1"/>
          <p:cNvSpPr>
            <a:spLocks noGrp="1"/>
          </p:cNvSpPr>
          <p:nvPr>
            <p:ph type="sldNum" sz="quarter" idx="12"/>
          </p:nvPr>
        </p:nvSpPr>
        <p:spPr/>
        <p:txBody>
          <a:bodyPr/>
          <a:lstStyle/>
          <a:p>
            <a:fld id="{70E0172A-D554-EB49-A2F9-AB81E88BB7B4}" type="slidenum">
              <a:rPr lang="en-US" smtClean="0"/>
              <a:t>24</a:t>
            </a:fld>
            <a:endParaRPr lang="en-US"/>
          </a:p>
        </p:txBody>
      </p:sp>
      <p:sp>
        <p:nvSpPr>
          <p:cNvPr id="5" name="Title 1"/>
          <p:cNvSpPr txBox="1">
            <a:spLocks/>
          </p:cNvSpPr>
          <p:nvPr/>
        </p:nvSpPr>
        <p:spPr>
          <a:xfrm>
            <a:off x="280974" y="165100"/>
            <a:ext cx="809841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dirty="0" smtClean="0"/>
              <a:t>B73 Reference Genome error management</a:t>
            </a:r>
            <a:endParaRPr lang="en-US" sz="3600" dirty="0"/>
          </a:p>
        </p:txBody>
      </p:sp>
    </p:spTree>
    <p:extLst>
      <p:ext uri="{BB962C8B-B14F-4D97-AF65-F5344CB8AC3E}">
        <p14:creationId xmlns:p14="http://schemas.microsoft.com/office/powerpoint/2010/main" val="252448391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453325" y="323706"/>
            <a:ext cx="8160000" cy="767199"/>
          </a:xfrm>
          <a:prstGeom prst="rect">
            <a:avLst/>
          </a:prstGeom>
          <a:noFill/>
          <a:ln>
            <a:noFill/>
          </a:ln>
        </p:spPr>
        <p:txBody>
          <a:bodyPr lIns="91425" tIns="91425" rIns="91425" bIns="91425" anchor="t" anchorCtr="0">
            <a:noAutofit/>
          </a:bodyPr>
          <a:lstStyle/>
          <a:p>
            <a:pPr lvl="0" rtl="0">
              <a:spcBef>
                <a:spcPts val="0"/>
              </a:spcBef>
              <a:buNone/>
            </a:pPr>
            <a:r>
              <a:rPr lang="en" sz="3600" dirty="0">
                <a:solidFill>
                  <a:schemeClr val="tx2"/>
                </a:solidFill>
                <a:latin typeface="+mj-lt"/>
              </a:rPr>
              <a:t>Maize </a:t>
            </a:r>
            <a:r>
              <a:rPr lang="en" sz="3600" dirty="0" smtClean="0">
                <a:solidFill>
                  <a:schemeClr val="tx2"/>
                </a:solidFill>
                <a:latin typeface="+mj-lt"/>
              </a:rPr>
              <a:t>Diversity</a:t>
            </a:r>
            <a:r>
              <a:rPr lang="en-US" sz="3600" dirty="0" smtClean="0">
                <a:solidFill>
                  <a:schemeClr val="tx2"/>
                </a:solidFill>
                <a:latin typeface="+mj-lt"/>
              </a:rPr>
              <a:t> – additional genomes</a:t>
            </a:r>
            <a:endParaRPr lang="en" sz="3600" dirty="0">
              <a:solidFill>
                <a:schemeClr val="tx2"/>
              </a:solidFill>
              <a:latin typeface="+mj-lt"/>
            </a:endParaRPr>
          </a:p>
        </p:txBody>
      </p:sp>
      <p:sp>
        <p:nvSpPr>
          <p:cNvPr id="73" name="Shape 73"/>
          <p:cNvSpPr txBox="1"/>
          <p:nvPr/>
        </p:nvSpPr>
        <p:spPr>
          <a:xfrm>
            <a:off x="120316" y="1203637"/>
            <a:ext cx="8363284" cy="5021599"/>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Arial"/>
              <a:buChar char="●"/>
            </a:pPr>
            <a:r>
              <a:rPr lang="en-US" sz="2400" dirty="0" smtClean="0"/>
              <a:t>W</a:t>
            </a:r>
            <a:r>
              <a:rPr lang="en" sz="2400" dirty="0" smtClean="0"/>
              <a:t>orking </a:t>
            </a:r>
            <a:r>
              <a:rPr lang="en" sz="2400" dirty="0"/>
              <a:t>closely with </a:t>
            </a:r>
            <a:r>
              <a:rPr lang="en-US" sz="2400" dirty="0" smtClean="0"/>
              <a:t>W22, B104, and CML247</a:t>
            </a:r>
            <a:r>
              <a:rPr lang="en" sz="2400" dirty="0" smtClean="0"/>
              <a:t> genomes</a:t>
            </a:r>
            <a:r>
              <a:rPr lang="en" sz="2400" dirty="0"/>
              <a:t>.</a:t>
            </a:r>
          </a:p>
          <a:p>
            <a:pPr marR="0" lvl="0" algn="l" rtl="0">
              <a:lnSpc>
                <a:spcPct val="100000"/>
              </a:lnSpc>
              <a:spcBef>
                <a:spcPts val="0"/>
              </a:spcBef>
              <a:spcAft>
                <a:spcPts val="0"/>
              </a:spcAft>
              <a:buNone/>
            </a:pPr>
            <a:endParaRPr sz="1000" dirty="0"/>
          </a:p>
          <a:p>
            <a:pPr marL="457200" marR="0" lvl="0" indent="-342900" algn="l" rtl="0">
              <a:lnSpc>
                <a:spcPct val="100000"/>
              </a:lnSpc>
              <a:spcBef>
                <a:spcPts val="0"/>
              </a:spcBef>
              <a:spcAft>
                <a:spcPts val="0"/>
              </a:spcAft>
              <a:buSzPct val="100000"/>
              <a:buChar char="●"/>
            </a:pPr>
            <a:r>
              <a:rPr lang="en" sz="2400" dirty="0"/>
              <a:t>Collecting metadata about each genome based on the plant extension to MIxS (Minimum Information about any(x) Sequence).</a:t>
            </a:r>
          </a:p>
          <a:p>
            <a:pPr marR="0" lvl="0" algn="l" rtl="0">
              <a:lnSpc>
                <a:spcPct val="100000"/>
              </a:lnSpc>
              <a:spcBef>
                <a:spcPts val="0"/>
              </a:spcBef>
              <a:spcAft>
                <a:spcPts val="0"/>
              </a:spcAft>
              <a:buNone/>
            </a:pPr>
            <a:endParaRPr sz="1000" dirty="0"/>
          </a:p>
          <a:p>
            <a:pPr marL="457200" marR="0" lvl="0" indent="-342900" algn="l" rtl="0">
              <a:lnSpc>
                <a:spcPct val="100000"/>
              </a:lnSpc>
              <a:spcBef>
                <a:spcPts val="0"/>
              </a:spcBef>
              <a:spcAft>
                <a:spcPts val="0"/>
              </a:spcAft>
              <a:buSzPct val="100000"/>
              <a:buChar char="●"/>
            </a:pPr>
            <a:r>
              <a:rPr lang="en" sz="2400" dirty="0"/>
              <a:t>Helping </a:t>
            </a:r>
            <a:r>
              <a:rPr lang="en" sz="2400" dirty="0" smtClean="0"/>
              <a:t>submit genomes </a:t>
            </a:r>
            <a:r>
              <a:rPr lang="en" sz="2400" dirty="0"/>
              <a:t>and structural annotation to GenBank.</a:t>
            </a:r>
          </a:p>
          <a:p>
            <a:pPr marL="914400" marR="0" lvl="1" indent="-228600" algn="l" rtl="0">
              <a:lnSpc>
                <a:spcPct val="100000"/>
              </a:lnSpc>
              <a:spcBef>
                <a:spcPts val="0"/>
              </a:spcBef>
              <a:spcAft>
                <a:spcPts val="0"/>
              </a:spcAft>
              <a:buChar char="○"/>
            </a:pPr>
            <a:r>
              <a:rPr lang="en" dirty="0"/>
              <a:t>Template will be available for use by other sequencing </a:t>
            </a:r>
            <a:r>
              <a:rPr lang="en" dirty="0" smtClean="0"/>
              <a:t>projects</a:t>
            </a:r>
            <a:r>
              <a:rPr lang="en-US" dirty="0" smtClean="0"/>
              <a:t>.</a:t>
            </a:r>
            <a:endParaRPr lang="en" dirty="0"/>
          </a:p>
          <a:p>
            <a:pPr marL="914400" marR="0" lvl="1" indent="-228600" algn="l" rtl="0">
              <a:lnSpc>
                <a:spcPct val="100000"/>
              </a:lnSpc>
              <a:spcBef>
                <a:spcPts val="0"/>
              </a:spcBef>
              <a:spcAft>
                <a:spcPts val="0"/>
              </a:spcAft>
              <a:buChar char="○"/>
            </a:pPr>
            <a:r>
              <a:rPr lang="en" dirty="0"/>
              <a:t>Working with CyVerse, which is developing a pipeline for genome </a:t>
            </a:r>
            <a:r>
              <a:rPr lang="en" dirty="0" smtClean="0"/>
              <a:t>submission</a:t>
            </a:r>
            <a:r>
              <a:rPr lang="en-US" dirty="0" smtClean="0"/>
              <a:t>.</a:t>
            </a:r>
            <a:endParaRPr lang="en" dirty="0"/>
          </a:p>
          <a:p>
            <a:pPr marR="0" lvl="0" algn="l" rtl="0">
              <a:lnSpc>
                <a:spcPct val="100000"/>
              </a:lnSpc>
              <a:spcBef>
                <a:spcPts val="0"/>
              </a:spcBef>
              <a:spcAft>
                <a:spcPts val="0"/>
              </a:spcAft>
              <a:buNone/>
            </a:pPr>
            <a:endParaRPr sz="1000" dirty="0"/>
          </a:p>
          <a:p>
            <a:pPr marL="457200" marR="0" lvl="0" indent="-342900" algn="l" rtl="0">
              <a:lnSpc>
                <a:spcPct val="100000"/>
              </a:lnSpc>
              <a:spcBef>
                <a:spcPts val="0"/>
              </a:spcBef>
              <a:spcAft>
                <a:spcPts val="0"/>
              </a:spcAft>
              <a:buSzPct val="100000"/>
              <a:buChar char="●"/>
            </a:pPr>
            <a:r>
              <a:rPr lang="en" sz="2400" dirty="0"/>
              <a:t>For each genome MaizeGDB will provide:</a:t>
            </a:r>
          </a:p>
          <a:p>
            <a:pPr marL="914400" lvl="1" indent="-228600" rtl="0">
              <a:spcBef>
                <a:spcPts val="0"/>
              </a:spcBef>
              <a:buClr>
                <a:schemeClr val="dk1"/>
              </a:buClr>
              <a:buChar char="○"/>
            </a:pPr>
            <a:r>
              <a:rPr lang="en" dirty="0">
                <a:solidFill>
                  <a:schemeClr val="dk1"/>
                </a:solidFill>
              </a:rPr>
              <a:t>pages listing metadata (MIxS &amp; GenBank) for each genome and annotation.</a:t>
            </a:r>
          </a:p>
          <a:p>
            <a:pPr marL="914400" marR="0" lvl="1" indent="-228600" algn="l" rtl="0">
              <a:lnSpc>
                <a:spcPct val="100000"/>
              </a:lnSpc>
              <a:spcBef>
                <a:spcPts val="0"/>
              </a:spcBef>
              <a:spcAft>
                <a:spcPts val="0"/>
              </a:spcAft>
              <a:buChar char="○"/>
            </a:pPr>
            <a:r>
              <a:rPr lang="en" dirty="0"/>
              <a:t>browsers</a:t>
            </a:r>
          </a:p>
          <a:p>
            <a:pPr marL="914400" marR="0" lvl="1" indent="-228600" algn="l" rtl="0">
              <a:lnSpc>
                <a:spcPct val="100000"/>
              </a:lnSpc>
              <a:spcBef>
                <a:spcPts val="0"/>
              </a:spcBef>
              <a:spcAft>
                <a:spcPts val="0"/>
              </a:spcAft>
              <a:buChar char="○"/>
            </a:pPr>
            <a:r>
              <a:rPr lang="en" dirty="0"/>
              <a:t>BLAST</a:t>
            </a:r>
          </a:p>
          <a:p>
            <a:pPr marL="914400" marR="0" lvl="1" indent="-228600" algn="l" rtl="0">
              <a:lnSpc>
                <a:spcPct val="100000"/>
              </a:lnSpc>
              <a:spcBef>
                <a:spcPts val="0"/>
              </a:spcBef>
              <a:spcAft>
                <a:spcPts val="0"/>
              </a:spcAft>
              <a:buChar char="○"/>
            </a:pPr>
            <a:r>
              <a:rPr lang="en" dirty="0"/>
              <a:t>gene model pages</a:t>
            </a:r>
          </a:p>
        </p:txBody>
      </p:sp>
      <p:sp>
        <p:nvSpPr>
          <p:cNvPr id="2" name="Slide Number Placeholder 1"/>
          <p:cNvSpPr>
            <a:spLocks noGrp="1"/>
          </p:cNvSpPr>
          <p:nvPr>
            <p:ph type="sldNum" sz="quarter" idx="12"/>
          </p:nvPr>
        </p:nvSpPr>
        <p:spPr/>
        <p:txBody>
          <a:bodyPr/>
          <a:lstStyle/>
          <a:p>
            <a:fld id="{70E0172A-D554-EB49-A2F9-AB81E88BB7B4}" type="slidenum">
              <a:rPr lang="en-US" smtClean="0"/>
              <a:t>25</a:t>
            </a:fld>
            <a:endParaRPr lang="en-US"/>
          </a:p>
        </p:txBody>
      </p:sp>
    </p:spTree>
    <p:extLst>
      <p:ext uri="{BB962C8B-B14F-4D97-AF65-F5344CB8AC3E}">
        <p14:creationId xmlns:p14="http://schemas.microsoft.com/office/powerpoint/2010/main" val="1160024073"/>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90"/>
            <a:ext cx="7620000" cy="1143000"/>
          </a:xfrm>
        </p:spPr>
        <p:txBody>
          <a:bodyPr/>
          <a:lstStyle/>
          <a:p>
            <a:r>
              <a:rPr lang="en-US" dirty="0" smtClean="0"/>
              <a:t>W22 Genome Browser </a:t>
            </a:r>
            <a:br>
              <a:rPr lang="en-US" dirty="0" smtClean="0"/>
            </a:br>
            <a:r>
              <a:rPr lang="en-US" sz="3200" dirty="0" smtClean="0"/>
              <a:t>(currently private)</a:t>
            </a:r>
            <a:endParaRPr lang="en-US" sz="3200" dirty="0"/>
          </a:p>
        </p:txBody>
      </p:sp>
      <p:pic>
        <p:nvPicPr>
          <p:cNvPr id="102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r="3614"/>
          <a:stretch/>
        </p:blipFill>
        <p:spPr bwMode="auto">
          <a:xfrm>
            <a:off x="618563" y="1600200"/>
            <a:ext cx="762108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0E0172A-D554-EB49-A2F9-AB81E88BB7B4}" type="slidenum">
              <a:rPr lang="en-US" smtClean="0"/>
              <a:t>26</a:t>
            </a:fld>
            <a:endParaRPr lang="en-US"/>
          </a:p>
        </p:txBody>
      </p:sp>
    </p:spTree>
    <p:extLst>
      <p:ext uri="{BB962C8B-B14F-4D97-AF65-F5344CB8AC3E}">
        <p14:creationId xmlns:p14="http://schemas.microsoft.com/office/powerpoint/2010/main" val="3314160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Genomes’ </a:t>
            </a:r>
            <a:r>
              <a:rPr lang="en-US" dirty="0"/>
              <a:t>Tracks</a:t>
            </a:r>
          </a:p>
        </p:txBody>
      </p:sp>
      <p:sp>
        <p:nvSpPr>
          <p:cNvPr id="3" name="Content Placeholder 2"/>
          <p:cNvSpPr>
            <a:spLocks noGrp="1"/>
          </p:cNvSpPr>
          <p:nvPr>
            <p:ph idx="1"/>
          </p:nvPr>
        </p:nvSpPr>
        <p:spPr/>
        <p:txBody>
          <a:bodyPr>
            <a:normAutofit fontScale="62500" lnSpcReduction="20000"/>
          </a:bodyPr>
          <a:lstStyle/>
          <a:p>
            <a:pPr marL="114300" indent="0">
              <a:buNone/>
            </a:pPr>
            <a:r>
              <a:rPr lang="en-US" b="1" dirty="0"/>
              <a:t>New W22 Tracks (all currently private - waiting on publication)</a:t>
            </a:r>
            <a:r>
              <a:rPr lang="en-US" dirty="0"/>
              <a:t>:</a:t>
            </a:r>
          </a:p>
          <a:p>
            <a:pPr lvl="0"/>
            <a:r>
              <a:rPr lang="en-US" dirty="0"/>
              <a:t>DNA/GC Content, from W22 Group (assembly statistics)</a:t>
            </a:r>
          </a:p>
          <a:p>
            <a:pPr lvl="0"/>
            <a:r>
              <a:rPr lang="en-US" dirty="0"/>
              <a:t>6-frame translation, from W22 Group (assembly statistics)</a:t>
            </a:r>
          </a:p>
          <a:p>
            <a:pPr lvl="0"/>
            <a:r>
              <a:rPr lang="en-US" dirty="0"/>
              <a:t>Bins, (Andorf)</a:t>
            </a:r>
          </a:p>
          <a:p>
            <a:pPr lvl="0"/>
            <a:r>
              <a:rPr lang="en-US" dirty="0"/>
              <a:t>Core Bin Markers, (Andorf)</a:t>
            </a:r>
          </a:p>
          <a:p>
            <a:pPr lvl="0"/>
            <a:r>
              <a:rPr lang="en-US" dirty="0"/>
              <a:t>Gaps, W22 Group (assembly statistics)</a:t>
            </a:r>
          </a:p>
          <a:p>
            <a:pPr lvl="0"/>
            <a:r>
              <a:rPr lang="en-US" dirty="0"/>
              <a:t>B73 Maize G4v2 Motifs, (Andorf)</a:t>
            </a:r>
          </a:p>
          <a:p>
            <a:pPr lvl="0"/>
            <a:r>
              <a:rPr lang="en-US" dirty="0"/>
              <a:t>W22 Maize G4v2 Motifs, (Bass and Andorf)</a:t>
            </a:r>
          </a:p>
          <a:p>
            <a:pPr lvl="0"/>
            <a:r>
              <a:rPr lang="en-US" dirty="0"/>
              <a:t>W22 MAKER-P Gene Models, from W22 Group</a:t>
            </a:r>
          </a:p>
          <a:p>
            <a:pPr lvl="0"/>
            <a:r>
              <a:rPr lang="en-US" dirty="0"/>
              <a:t>B73 RefGen_v3 Gene Models, (</a:t>
            </a:r>
            <a:r>
              <a:rPr lang="en-US" dirty="0" err="1"/>
              <a:t>Wimalanathan</a:t>
            </a:r>
            <a:r>
              <a:rPr lang="en-US" dirty="0"/>
              <a:t> and Vollbrecht)</a:t>
            </a:r>
          </a:p>
          <a:p>
            <a:pPr lvl="0"/>
            <a:r>
              <a:rPr lang="en-US" dirty="0" err="1"/>
              <a:t>UniformMu</a:t>
            </a:r>
            <a:r>
              <a:rPr lang="en-US" dirty="0"/>
              <a:t> Insertions, </a:t>
            </a:r>
            <a:r>
              <a:rPr lang="en-US" dirty="0" err="1"/>
              <a:t>UniformMu</a:t>
            </a:r>
            <a:r>
              <a:rPr lang="en-US" dirty="0"/>
              <a:t> group (McCarty and Koch)</a:t>
            </a:r>
          </a:p>
          <a:p>
            <a:pPr lvl="0"/>
            <a:r>
              <a:rPr lang="en-US" dirty="0"/>
              <a:t>Ds Flanks, (AcDstagging.org)</a:t>
            </a:r>
          </a:p>
          <a:p>
            <a:pPr lvl="0"/>
            <a:r>
              <a:rPr lang="en-US" dirty="0"/>
              <a:t>RNA-</a:t>
            </a:r>
            <a:r>
              <a:rPr lang="en-US" dirty="0" err="1"/>
              <a:t>Seq</a:t>
            </a:r>
            <a:r>
              <a:rPr lang="en-US" dirty="0"/>
              <a:t> reads: ear, kernel, shoot, root, endosperm, leaf, from W22 Group</a:t>
            </a:r>
          </a:p>
          <a:p>
            <a:r>
              <a:rPr lang="en-US" dirty="0"/>
              <a:t> </a:t>
            </a:r>
          </a:p>
          <a:p>
            <a:pPr marL="114300" indent="0">
              <a:buNone/>
            </a:pPr>
            <a:r>
              <a:rPr lang="en-US" b="1" dirty="0"/>
              <a:t>New B104 Tracks (private):</a:t>
            </a:r>
            <a:endParaRPr lang="en-US" dirty="0"/>
          </a:p>
          <a:p>
            <a:pPr lvl="0"/>
            <a:r>
              <a:rPr lang="en-US" dirty="0"/>
              <a:t>B104 Assembly, from B104 Group (Wang, Lawrence-Dill, Andorf)</a:t>
            </a:r>
          </a:p>
          <a:p>
            <a:pPr lvl="0"/>
            <a:r>
              <a:rPr lang="en-US" dirty="0"/>
              <a:t>B104 MAKER-P Gene Models</a:t>
            </a:r>
          </a:p>
          <a:p>
            <a:pPr lvl="0"/>
            <a:r>
              <a:rPr lang="en-US" dirty="0"/>
              <a:t>B73 RefGen_v3 Gene Models</a:t>
            </a:r>
          </a:p>
          <a:p>
            <a:r>
              <a:rPr lang="en-US" dirty="0"/>
              <a:t> </a:t>
            </a:r>
          </a:p>
          <a:p>
            <a:pPr marL="114300" indent="0">
              <a:buNone/>
            </a:pPr>
            <a:r>
              <a:rPr lang="en-US" b="1" dirty="0"/>
              <a:t>New CML247 Tracks (private):</a:t>
            </a:r>
            <a:endParaRPr lang="en-US" dirty="0"/>
          </a:p>
          <a:p>
            <a:pPr lvl="0"/>
            <a:r>
              <a:rPr lang="en-US" dirty="0"/>
              <a:t>CML247 MAKER-P Gene Models, CML247 Group (Buckler) </a:t>
            </a:r>
          </a:p>
          <a:p>
            <a:pPr lvl="0"/>
            <a:r>
              <a:rPr lang="en-US" dirty="0"/>
              <a:t>B73 RefGen_v3 Gene Models, CML247 Group (Buckler)</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dirty="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8157"/>
          <a:stretch/>
        </p:blipFill>
        <p:spPr bwMode="auto">
          <a:xfrm>
            <a:off x="114300" y="1295400"/>
            <a:ext cx="7768213" cy="311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28600" y="1981200"/>
            <a:ext cx="434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9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W22 BLAST Targets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1300163"/>
            <a:ext cx="51720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990600" y="3429000"/>
            <a:ext cx="1219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990600" y="5257800"/>
            <a:ext cx="1219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7" name="Slide Number Placeholder 3"/>
          <p:cNvSpPr>
            <a:spLocks noGrp="1"/>
          </p:cNvSpPr>
          <p:nvPr>
            <p:ph type="sldNum" sz="quarter" idx="12"/>
          </p:nvPr>
        </p:nvSpPr>
        <p:spPr>
          <a:xfrm>
            <a:off x="8531788" y="5648960"/>
            <a:ext cx="548640" cy="396240"/>
          </a:xfrm>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10865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4" y="1524000"/>
            <a:ext cx="8114246" cy="3048000"/>
          </a:xfrm>
        </p:spPr>
        <p:txBody>
          <a:bodyPr>
            <a:normAutofit fontScale="90000"/>
          </a:bodyPr>
          <a:lstStyle/>
          <a:p>
            <a:r>
              <a:rPr lang="en-US" dirty="0" smtClean="0"/>
              <a:t/>
            </a:r>
            <a:br>
              <a:rPr lang="en-US" dirty="0" smtClean="0"/>
            </a:br>
            <a:r>
              <a:rPr lang="en-US" sz="4000" b="1" dirty="0" smtClean="0"/>
              <a:t>Objective 2: </a:t>
            </a:r>
            <a:br>
              <a:rPr lang="en-US" sz="4000" b="1" dirty="0" smtClean="0"/>
            </a:br>
            <a:r>
              <a:rPr lang="en-US" sz="4000" dirty="0" smtClean="0"/>
              <a:t>Create </a:t>
            </a:r>
            <a:r>
              <a:rPr lang="en-US" sz="4000" dirty="0"/>
              <a:t>tools to enhance access to expanded datasets that reveal gene function and datasets for genetic and breeding analyses.</a:t>
            </a:r>
            <a:endParaRPr lang="en-US" sz="4000" i="1"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29</a:t>
            </a:fld>
            <a:endParaRPr lang="en-US" dirty="0"/>
          </a:p>
        </p:txBody>
      </p:sp>
      <p:pic>
        <p:nvPicPr>
          <p:cNvPr id="4" name="Picture 3"/>
          <p:cNvPicPr>
            <a:picLocks noChangeAspect="1"/>
          </p:cNvPicPr>
          <p:nvPr/>
        </p:nvPicPr>
        <p:blipFill>
          <a:blip r:embed="rId3">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273600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a:t>
            </a:r>
            <a:endParaRPr lang="en-US" dirty="0"/>
          </a:p>
        </p:txBody>
      </p:sp>
      <p:sp>
        <p:nvSpPr>
          <p:cNvPr id="3" name="Content Placeholder 2"/>
          <p:cNvSpPr>
            <a:spLocks noGrp="1"/>
          </p:cNvSpPr>
          <p:nvPr>
            <p:ph idx="1"/>
          </p:nvPr>
        </p:nvSpPr>
        <p:spPr>
          <a:xfrm>
            <a:off x="162649" y="1295904"/>
            <a:ext cx="8240466" cy="4800600"/>
          </a:xfrm>
        </p:spPr>
        <p:txBody>
          <a:bodyPr/>
          <a:lstStyle/>
          <a:p>
            <a:r>
              <a:rPr lang="en-US" dirty="0"/>
              <a:t>Evaluate </a:t>
            </a:r>
            <a:r>
              <a:rPr lang="en-US" dirty="0" err="1"/>
              <a:t>MaizeGDB’s</a:t>
            </a:r>
            <a:r>
              <a:rPr lang="en-US" dirty="0"/>
              <a:t> current status and recommend </a:t>
            </a:r>
            <a:r>
              <a:rPr lang="en-US" i="1" dirty="0" smtClean="0"/>
              <a:t>strategic</a:t>
            </a:r>
            <a:r>
              <a:rPr lang="en-US" dirty="0" smtClean="0"/>
              <a:t> courses </a:t>
            </a:r>
            <a:r>
              <a:rPr lang="en-US" dirty="0"/>
              <a:t>of action that ensure that MaizeGDB activities are on-target</a:t>
            </a:r>
          </a:p>
          <a:p>
            <a:r>
              <a:rPr lang="en-US" dirty="0" smtClean="0"/>
              <a:t>Meet on an annual or as-needed basis</a:t>
            </a:r>
          </a:p>
        </p:txBody>
      </p:sp>
      <p:pic>
        <p:nvPicPr>
          <p:cNvPr id="4" name="Picture 3"/>
          <p:cNvPicPr>
            <a:picLocks noChangeAspect="1"/>
          </p:cNvPicPr>
          <p:nvPr/>
        </p:nvPicPr>
        <p:blipFill>
          <a:blip r:embed="rId3"/>
          <a:stretch>
            <a:fillRect/>
          </a:stretch>
        </p:blipFill>
        <p:spPr>
          <a:xfrm>
            <a:off x="938539" y="3041106"/>
            <a:ext cx="1027190" cy="1371600"/>
          </a:xfrm>
          <a:prstGeom prst="rect">
            <a:avLst/>
          </a:prstGeom>
          <a:ln>
            <a:solidFill>
              <a:schemeClr val="bg1"/>
            </a:solidFill>
          </a:ln>
        </p:spPr>
      </p:pic>
      <p:pic>
        <p:nvPicPr>
          <p:cNvPr id="7" name="Picture 6"/>
          <p:cNvPicPr>
            <a:picLocks noChangeAspect="1"/>
          </p:cNvPicPr>
          <p:nvPr/>
        </p:nvPicPr>
        <p:blipFill>
          <a:blip r:embed="rId4"/>
          <a:stretch>
            <a:fillRect/>
          </a:stretch>
        </p:blipFill>
        <p:spPr>
          <a:xfrm>
            <a:off x="6128668" y="3041106"/>
            <a:ext cx="1237928" cy="1371600"/>
          </a:xfrm>
          <a:prstGeom prst="rect">
            <a:avLst/>
          </a:prstGeom>
          <a:ln>
            <a:solidFill>
              <a:schemeClr val="bg1"/>
            </a:solidFill>
          </a:ln>
        </p:spPr>
      </p:pic>
      <p:pic>
        <p:nvPicPr>
          <p:cNvPr id="8" name="Picture 7"/>
          <p:cNvPicPr>
            <a:picLocks noChangeAspect="1"/>
          </p:cNvPicPr>
          <p:nvPr/>
        </p:nvPicPr>
        <p:blipFill>
          <a:blip r:embed="rId5"/>
          <a:stretch>
            <a:fillRect/>
          </a:stretch>
        </p:blipFill>
        <p:spPr>
          <a:xfrm>
            <a:off x="404384" y="4737417"/>
            <a:ext cx="1371600" cy="1371600"/>
          </a:xfrm>
          <a:prstGeom prst="rect">
            <a:avLst/>
          </a:prstGeom>
          <a:ln>
            <a:solidFill>
              <a:schemeClr val="bg1"/>
            </a:solidFill>
          </a:ln>
        </p:spPr>
      </p:pic>
      <p:sp>
        <p:nvSpPr>
          <p:cNvPr id="14" name="TextBox 13"/>
          <p:cNvSpPr txBox="1"/>
          <p:nvPr/>
        </p:nvSpPr>
        <p:spPr>
          <a:xfrm>
            <a:off x="766334" y="4367689"/>
            <a:ext cx="8374612" cy="307777"/>
          </a:xfrm>
          <a:prstGeom prst="rect">
            <a:avLst/>
          </a:prstGeom>
          <a:noFill/>
        </p:spPr>
        <p:txBody>
          <a:bodyPr wrap="square" rtlCol="0">
            <a:spAutoFit/>
          </a:bodyPr>
          <a:lstStyle/>
          <a:p>
            <a:r>
              <a:rPr lang="en-US" sz="1400" dirty="0" smtClean="0"/>
              <a:t>    Alice </a:t>
            </a:r>
            <a:r>
              <a:rPr lang="en-US" sz="1400" dirty="0" smtClean="0"/>
              <a:t>Barkan                  </a:t>
            </a:r>
            <a:r>
              <a:rPr lang="en-US" sz="1400" dirty="0" smtClean="0"/>
              <a:t>Qunfeng </a:t>
            </a:r>
            <a:r>
              <a:rPr lang="en-US" sz="1400" dirty="0" smtClean="0"/>
              <a:t>Dong                    Dave Jackson                Thomas Lubberstedt          </a:t>
            </a:r>
            <a:endParaRPr lang="en-US" sz="1400" dirty="0"/>
          </a:p>
        </p:txBody>
      </p:sp>
      <p:sp>
        <p:nvSpPr>
          <p:cNvPr id="15" name="TextBox 14"/>
          <p:cNvSpPr txBox="1"/>
          <p:nvPr/>
        </p:nvSpPr>
        <p:spPr>
          <a:xfrm>
            <a:off x="4334" y="6119682"/>
            <a:ext cx="8567108" cy="307777"/>
          </a:xfrm>
          <a:prstGeom prst="rect">
            <a:avLst/>
          </a:prstGeom>
          <a:noFill/>
        </p:spPr>
        <p:txBody>
          <a:bodyPr wrap="square" rtlCol="0">
            <a:spAutoFit/>
          </a:bodyPr>
          <a:lstStyle/>
          <a:p>
            <a:r>
              <a:rPr lang="en-US" sz="1400" dirty="0"/>
              <a:t> </a:t>
            </a:r>
            <a:r>
              <a:rPr lang="en-US" sz="1400" dirty="0" smtClean="0"/>
              <a:t>            Eric Lyons             </a:t>
            </a:r>
            <a:r>
              <a:rPr lang="en-US" sz="1400" dirty="0" smtClean="0"/>
              <a:t>     </a:t>
            </a:r>
            <a:r>
              <a:rPr lang="en-US" sz="1400" dirty="0" smtClean="0"/>
              <a:t>Adam </a:t>
            </a:r>
            <a:r>
              <a:rPr lang="en-US" sz="1400" dirty="0" err="1"/>
              <a:t>Phillippy</a:t>
            </a:r>
            <a:r>
              <a:rPr lang="en-US" sz="1400" dirty="0"/>
              <a:t> (</a:t>
            </a:r>
            <a:r>
              <a:rPr lang="en-US" sz="1400" dirty="0" smtClean="0"/>
              <a:t>chair)         </a:t>
            </a:r>
            <a:r>
              <a:rPr lang="en-US" sz="1400" dirty="0" smtClean="0"/>
              <a:t>Marty </a:t>
            </a:r>
            <a:r>
              <a:rPr lang="en-US" sz="1400" dirty="0" smtClean="0"/>
              <a:t>Sachs             </a:t>
            </a:r>
            <a:r>
              <a:rPr lang="en-US" sz="1400" dirty="0" smtClean="0"/>
              <a:t>  Mark Settles            Nathan </a:t>
            </a:r>
            <a:r>
              <a:rPr lang="en-US" sz="1400" dirty="0" smtClean="0"/>
              <a:t>Springer</a:t>
            </a:r>
            <a:endParaRPr lang="en-US" sz="1400" dirty="0"/>
          </a:p>
        </p:txBody>
      </p:sp>
      <p:sp>
        <p:nvSpPr>
          <p:cNvPr id="16" name="Slide Number Placeholder 15"/>
          <p:cNvSpPr>
            <a:spLocks noGrp="1"/>
          </p:cNvSpPr>
          <p:nvPr>
            <p:ph type="sldNum" sz="quarter" idx="12"/>
          </p:nvPr>
        </p:nvSpPr>
        <p:spPr/>
        <p:txBody>
          <a:bodyPr/>
          <a:lstStyle/>
          <a:p>
            <a:fld id="{6E2D2B3B-882E-40F3-A32F-6DD516915044}" type="slidenum">
              <a:rPr lang="en-US" smtClean="0"/>
              <a:pPr/>
              <a:t>3</a:t>
            </a:fld>
            <a:endParaRPr lang="en-US"/>
          </a:p>
        </p:txBody>
      </p:sp>
      <p:pic>
        <p:nvPicPr>
          <p:cNvPr id="266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87300" y="3041106"/>
            <a:ext cx="136500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cas-bioinfo.cas.unt.edu/group/sites/default/files/QDong1x1_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37189" y="3041106"/>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eadsho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46664" y="4792215"/>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704553" y="4792215"/>
            <a:ext cx="135517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descr="https://pbs.twimg.com/profile_images/598081020424912896/gD_vdjGY.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57318" y="4792215"/>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os.ufl.edu/sites/default/files/faculty/amsettles/2014_Mark_Settles.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47618" y="4792215"/>
            <a:ext cx="109728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1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smtClean="0"/>
              <a:t>Metabolic Networks</a:t>
            </a:r>
            <a:endParaRPr lang="en-US" b="1" dirty="0"/>
          </a:p>
        </p:txBody>
      </p:sp>
      <p:sp>
        <p:nvSpPr>
          <p:cNvPr id="5" name="Content Placeholder 4"/>
          <p:cNvSpPr>
            <a:spLocks noGrp="1"/>
          </p:cNvSpPr>
          <p:nvPr>
            <p:ph idx="1"/>
          </p:nvPr>
        </p:nvSpPr>
        <p:spPr>
          <a:xfrm>
            <a:off x="349017" y="1013590"/>
            <a:ext cx="7999506" cy="4525963"/>
          </a:xfrm>
        </p:spPr>
        <p:txBody>
          <a:bodyPr>
            <a:normAutofit/>
          </a:bodyPr>
          <a:lstStyle/>
          <a:p>
            <a:pPr marL="114300" indent="0">
              <a:buNone/>
            </a:pPr>
            <a:r>
              <a:rPr lang="en-US" sz="2400" dirty="0" smtClean="0"/>
              <a:t>We are continuing our collaboration with Plant Metabolic Network to maintain and create new version of </a:t>
            </a:r>
            <a:r>
              <a:rPr lang="en-US" sz="2400" dirty="0" err="1" smtClean="0"/>
              <a:t>CornCyc</a:t>
            </a:r>
            <a:r>
              <a:rPr lang="en-US" sz="2400" dirty="0" smtClean="0"/>
              <a:t>, i.e., maize metabolic network.</a:t>
            </a:r>
            <a:endParaRPr lang="en-US" sz="2400" dirty="0"/>
          </a:p>
        </p:txBody>
      </p:sp>
      <p:pic>
        <p:nvPicPr>
          <p:cNvPr id="6" name="Picture 5" descr="::data:Kaeppler Data:Column09:&gt;14:KR33823.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4" y="2615364"/>
            <a:ext cx="8339846" cy="191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12"/>
          </p:nvPr>
        </p:nvSpPr>
        <p:spPr>
          <a:xfrm>
            <a:off x="8531788" y="5648960"/>
            <a:ext cx="548640" cy="396240"/>
          </a:xfrm>
        </p:spPr>
        <p:txBody>
          <a:bodyPr/>
          <a:lstStyle/>
          <a:p>
            <a:fld id="{6E2D2B3B-882E-40F3-A32F-6DD516915044}" type="slidenum">
              <a:rPr lang="en-US" smtClean="0"/>
              <a:pPr/>
              <a:t>30</a:t>
            </a:fld>
            <a:endParaRPr lang="en-US" dirty="0"/>
          </a:p>
        </p:txBody>
      </p:sp>
    </p:spTree>
    <p:extLst>
      <p:ext uri="{BB962C8B-B14F-4D97-AF65-F5344CB8AC3E}">
        <p14:creationId xmlns:p14="http://schemas.microsoft.com/office/powerpoint/2010/main" val="602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71" y="155193"/>
            <a:ext cx="8201359" cy="1143000"/>
          </a:xfrm>
        </p:spPr>
        <p:txBody>
          <a:bodyPr>
            <a:normAutofit/>
          </a:bodyPr>
          <a:lstStyle/>
          <a:p>
            <a:r>
              <a:rPr lang="en-US" sz="3100" b="1" dirty="0" smtClean="0"/>
              <a:t>Breeder Resources </a:t>
            </a:r>
            <a:r>
              <a:rPr lang="en-US" sz="3100" b="1" dirty="0"/>
              <a:t>to Visualize Diversity and Pedigree </a:t>
            </a:r>
            <a:r>
              <a:rPr lang="en-US" sz="3100" b="1" dirty="0" smtClean="0"/>
              <a:t>Relationships - Survey Results</a:t>
            </a:r>
            <a:endParaRPr lang="en-US" sz="3100" b="1" dirty="0"/>
          </a:p>
        </p:txBody>
      </p:sp>
      <p:sp>
        <p:nvSpPr>
          <p:cNvPr id="3" name="Content Placeholder 2"/>
          <p:cNvSpPr>
            <a:spLocks noGrp="1"/>
          </p:cNvSpPr>
          <p:nvPr>
            <p:ph idx="1"/>
          </p:nvPr>
        </p:nvSpPr>
        <p:spPr>
          <a:xfrm>
            <a:off x="457200" y="1055668"/>
            <a:ext cx="7850094" cy="5710538"/>
          </a:xfrm>
        </p:spPr>
        <p:txBody>
          <a:bodyPr>
            <a:normAutofit/>
          </a:bodyPr>
          <a:lstStyle/>
          <a:p>
            <a:pPr lvl="1"/>
            <a:endParaRPr lang="en-US" dirty="0"/>
          </a:p>
          <a:p>
            <a:pPr marL="114300" indent="0">
              <a:buNone/>
            </a:pPr>
            <a:r>
              <a:rPr lang="en-US" b="1" dirty="0" smtClean="0"/>
              <a:t>Highest priority visualization needs  </a:t>
            </a:r>
            <a:r>
              <a:rPr lang="en-US" dirty="0" smtClean="0"/>
              <a:t> </a:t>
            </a:r>
          </a:p>
          <a:p>
            <a:pPr marL="971550" lvl="1" indent="-514350">
              <a:buFont typeface="+mj-lt"/>
              <a:buAutoNum type="arabicPeriod"/>
            </a:pPr>
            <a:r>
              <a:rPr lang="en-US" dirty="0" smtClean="0"/>
              <a:t>SNPs </a:t>
            </a:r>
            <a:r>
              <a:rPr lang="en-US" dirty="0"/>
              <a:t>in a region for a given list of </a:t>
            </a:r>
            <a:r>
              <a:rPr lang="en-US" dirty="0" smtClean="0"/>
              <a:t>lines</a:t>
            </a:r>
            <a:endParaRPr lang="en-US" dirty="0"/>
          </a:p>
          <a:p>
            <a:pPr marL="971550" lvl="1" indent="-514350">
              <a:buFont typeface="+mj-lt"/>
              <a:buAutoNum type="arabicPeriod"/>
            </a:pPr>
            <a:r>
              <a:rPr lang="en-US" dirty="0"/>
              <a:t>Pedigree </a:t>
            </a:r>
            <a:r>
              <a:rPr lang="en-US" dirty="0" smtClean="0"/>
              <a:t>relationships</a:t>
            </a:r>
          </a:p>
          <a:p>
            <a:pPr marL="971550" lvl="1" indent="-514350">
              <a:buFont typeface="+mj-lt"/>
              <a:buAutoNum type="arabicPeriod"/>
            </a:pPr>
            <a:r>
              <a:rPr lang="en-US" dirty="0" smtClean="0"/>
              <a:t>Haplotype </a:t>
            </a:r>
            <a:r>
              <a:rPr lang="en-US" dirty="0"/>
              <a:t>analysis in a given list of </a:t>
            </a:r>
            <a:r>
              <a:rPr lang="en-US" dirty="0" smtClean="0"/>
              <a:t>lines</a:t>
            </a:r>
            <a:endParaRPr lang="en-US" dirty="0"/>
          </a:p>
          <a:p>
            <a:pPr marL="971550" lvl="1" indent="-514350">
              <a:buFont typeface="+mj-lt"/>
              <a:buAutoNum type="arabicPeriod"/>
            </a:pPr>
            <a:endParaRPr lang="en-US" dirty="0"/>
          </a:p>
          <a:p>
            <a:pPr marL="114300" indent="0">
              <a:buNone/>
            </a:pPr>
            <a:r>
              <a:rPr lang="en-US" b="1" dirty="0" smtClean="0"/>
              <a:t>Highest priority populations</a:t>
            </a:r>
            <a:r>
              <a:rPr lang="en-US" dirty="0" smtClean="0"/>
              <a:t>  </a:t>
            </a:r>
          </a:p>
          <a:p>
            <a:pPr marL="1005840" lvl="1" indent="-514350">
              <a:buFont typeface="+mj-lt"/>
              <a:buAutoNum type="arabicPeriod"/>
            </a:pPr>
            <a:r>
              <a:rPr lang="en-US" dirty="0" smtClean="0"/>
              <a:t>3000 inbred lines from the paper of </a:t>
            </a:r>
            <a:r>
              <a:rPr lang="en-US" dirty="0" err="1" smtClean="0"/>
              <a:t>Romay</a:t>
            </a:r>
            <a:r>
              <a:rPr lang="en-US" dirty="0" smtClean="0"/>
              <a:t> et al. (Genome </a:t>
            </a:r>
            <a:r>
              <a:rPr lang="en-US" dirty="0" err="1" smtClean="0"/>
              <a:t>Biol</a:t>
            </a:r>
            <a:r>
              <a:rPr lang="en-US" dirty="0" smtClean="0"/>
              <a:t>, 14:R55, 2013)</a:t>
            </a:r>
          </a:p>
          <a:p>
            <a:pPr marL="1005840" lvl="1" indent="-514350">
              <a:buFont typeface="+mj-lt"/>
              <a:buAutoNum type="arabicPeriod"/>
            </a:pPr>
            <a:r>
              <a:rPr lang="en-US" dirty="0" smtClean="0"/>
              <a:t> Expired </a:t>
            </a:r>
            <a:r>
              <a:rPr lang="en-US" dirty="0"/>
              <a:t>PVP lines (Plant Variety Protection Act</a:t>
            </a:r>
            <a:r>
              <a:rPr lang="en-US" dirty="0" smtClean="0"/>
              <a:t>) </a:t>
            </a:r>
            <a:endParaRPr lang="en-US" dirty="0"/>
          </a:p>
        </p:txBody>
      </p:sp>
      <p:sp>
        <p:nvSpPr>
          <p:cNvPr id="4" name="Slide Number Placeholder 3"/>
          <p:cNvSpPr>
            <a:spLocks noGrp="1"/>
          </p:cNvSpPr>
          <p:nvPr>
            <p:ph type="sldNum" sz="quarter" idx="12"/>
          </p:nvPr>
        </p:nvSpPr>
        <p:spPr>
          <a:xfrm>
            <a:off x="8531788" y="5648960"/>
            <a:ext cx="548640" cy="396240"/>
          </a:xfrm>
        </p:spPr>
        <p:txBody>
          <a:bodyPr/>
          <a:lstStyle/>
          <a:p>
            <a:fld id="{6E2D2B3B-882E-40F3-A32F-6DD516915044}" type="slidenum">
              <a:rPr lang="en-US" smtClean="0"/>
              <a:pPr/>
              <a:t>31</a:t>
            </a:fld>
            <a:endParaRPr lang="en-US" dirty="0"/>
          </a:p>
        </p:txBody>
      </p:sp>
    </p:spTree>
    <p:extLst>
      <p:ext uri="{BB962C8B-B14F-4D97-AF65-F5344CB8AC3E}">
        <p14:creationId xmlns:p14="http://schemas.microsoft.com/office/powerpoint/2010/main" val="520568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25" y="60452"/>
            <a:ext cx="8169957" cy="1143000"/>
          </a:xfrm>
        </p:spPr>
        <p:txBody>
          <a:bodyPr>
            <a:normAutofit fontScale="90000"/>
          </a:bodyPr>
          <a:lstStyle/>
          <a:p>
            <a:r>
              <a:rPr lang="en-US" sz="3600" b="1" dirty="0" smtClean="0"/>
              <a:t>Ongoing Projects resulting from the Survey </a:t>
            </a:r>
            <a:endParaRPr lang="en-US" sz="3600" b="1" dirty="0"/>
          </a:p>
        </p:txBody>
      </p:sp>
      <p:sp>
        <p:nvSpPr>
          <p:cNvPr id="3" name="Content Placeholder 2"/>
          <p:cNvSpPr>
            <a:spLocks noGrp="1"/>
          </p:cNvSpPr>
          <p:nvPr>
            <p:ph idx="1"/>
          </p:nvPr>
        </p:nvSpPr>
        <p:spPr>
          <a:xfrm>
            <a:off x="241925" y="1386014"/>
            <a:ext cx="7987675" cy="5082051"/>
          </a:xfrm>
        </p:spPr>
        <p:txBody>
          <a:bodyPr>
            <a:normAutofit/>
          </a:bodyPr>
          <a:lstStyle/>
          <a:p>
            <a:pPr marL="160020" indent="0">
              <a:buNone/>
            </a:pPr>
            <a:r>
              <a:rPr lang="en-US" sz="2100" b="1" dirty="0" smtClean="0"/>
              <a:t>Pedigree relationships</a:t>
            </a:r>
          </a:p>
          <a:p>
            <a:pPr indent="-342900"/>
            <a:r>
              <a:rPr lang="en-US" sz="2100" dirty="0" smtClean="0"/>
              <a:t>Displaying immediate progenies of current stocks at the MaizeGDB Stock pages</a:t>
            </a:r>
          </a:p>
          <a:p>
            <a:pPr indent="-342900"/>
            <a:r>
              <a:rPr lang="en-US" sz="2100" dirty="0" smtClean="0"/>
              <a:t>Curating </a:t>
            </a:r>
            <a:r>
              <a:rPr lang="en-US" sz="2100" dirty="0"/>
              <a:t>most recent ex-PVP lines in GRIN into the maize database and their display on the MaizeGDB Stock </a:t>
            </a:r>
            <a:r>
              <a:rPr lang="en-US" sz="2100" dirty="0" smtClean="0"/>
              <a:t>page</a:t>
            </a:r>
          </a:p>
          <a:p>
            <a:pPr indent="-342900"/>
            <a:r>
              <a:rPr lang="en-US" sz="2100" dirty="0"/>
              <a:t>Developing network views of pedigree </a:t>
            </a:r>
            <a:r>
              <a:rPr lang="en-US" sz="2100" dirty="0" smtClean="0"/>
              <a:t>relationships (</a:t>
            </a:r>
            <a:r>
              <a:rPr lang="en-US" sz="2100" b="1" dirty="0" smtClean="0"/>
              <a:t>Pedigree Viewer</a:t>
            </a:r>
            <a:r>
              <a:rPr lang="en-US" sz="2100" dirty="0" smtClean="0"/>
              <a:t>)</a:t>
            </a:r>
          </a:p>
          <a:p>
            <a:pPr marL="0" indent="0">
              <a:buNone/>
            </a:pPr>
            <a:endParaRPr lang="en-US" sz="2100" b="1" dirty="0" smtClean="0"/>
          </a:p>
          <a:p>
            <a:pPr marL="0" indent="0">
              <a:buNone/>
            </a:pPr>
            <a:r>
              <a:rPr lang="en-US" sz="2100" b="1" dirty="0"/>
              <a:t> </a:t>
            </a:r>
            <a:r>
              <a:rPr lang="en-US" sz="2100" b="1" dirty="0" smtClean="0"/>
              <a:t>  SNPs </a:t>
            </a:r>
            <a:r>
              <a:rPr lang="en-US" sz="2100" b="1" dirty="0"/>
              <a:t>in a region for a given list of lines (Genotype Visualization tool</a:t>
            </a:r>
            <a:r>
              <a:rPr lang="en-US" sz="2100" b="1" dirty="0" smtClean="0"/>
              <a:t>)</a:t>
            </a:r>
          </a:p>
          <a:p>
            <a:pPr indent="-342900"/>
            <a:r>
              <a:rPr lang="en-US" sz="2100" dirty="0"/>
              <a:t>Visualizing genotypes such as SNPs from diversity lines</a:t>
            </a:r>
          </a:p>
          <a:p>
            <a:pPr indent="-342900"/>
            <a:r>
              <a:rPr lang="en-US" sz="2100" dirty="0"/>
              <a:t>Developing user friendly tools for SNP queries</a:t>
            </a:r>
            <a:endParaRPr lang="en-US" sz="2100" dirty="0" smtClean="0"/>
          </a:p>
        </p:txBody>
      </p:sp>
      <p:sp>
        <p:nvSpPr>
          <p:cNvPr id="4" name="Slide Number Placeholder 3"/>
          <p:cNvSpPr>
            <a:spLocks noGrp="1"/>
          </p:cNvSpPr>
          <p:nvPr>
            <p:ph type="sldNum" sz="quarter" idx="12"/>
          </p:nvPr>
        </p:nvSpPr>
        <p:spPr>
          <a:xfrm>
            <a:off x="8531788" y="5648960"/>
            <a:ext cx="548640" cy="396240"/>
          </a:xfrm>
        </p:spPr>
        <p:txBody>
          <a:bodyPr/>
          <a:lstStyle/>
          <a:p>
            <a:fld id="{6E2D2B3B-882E-40F3-A32F-6DD516915044}" type="slidenum">
              <a:rPr lang="en-US" smtClean="0"/>
              <a:pPr/>
              <a:t>32</a:t>
            </a:fld>
            <a:endParaRPr lang="en-US" dirty="0"/>
          </a:p>
        </p:txBody>
      </p:sp>
    </p:spTree>
    <p:extLst>
      <p:ext uri="{BB962C8B-B14F-4D97-AF65-F5344CB8AC3E}">
        <p14:creationId xmlns:p14="http://schemas.microsoft.com/office/powerpoint/2010/main" val="1605624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a:p>
        </p:txBody>
      </p:sp>
      <p:pic>
        <p:nvPicPr>
          <p:cNvPr id="7" name="image07.png"/>
          <p:cNvPicPr>
            <a:picLocks/>
          </p:cNvPicPr>
          <p:nvPr/>
        </p:nvPicPr>
        <p:blipFill>
          <a:blip r:embed="rId3"/>
          <a:srcRect/>
          <a:stretch>
            <a:fillRect/>
          </a:stretch>
        </p:blipFill>
        <p:spPr>
          <a:xfrm>
            <a:off x="726982" y="1674227"/>
            <a:ext cx="6294120" cy="5127308"/>
          </a:xfrm>
          <a:prstGeom prst="rect">
            <a:avLst/>
          </a:prstGeom>
          <a:ln w="12700">
            <a:solidFill>
              <a:srgbClr val="000000"/>
            </a:solidFill>
            <a:prstDash val="solid"/>
          </a:ln>
        </p:spPr>
      </p:pic>
      <p:sp>
        <p:nvSpPr>
          <p:cNvPr id="5" name="Title 1"/>
          <p:cNvSpPr>
            <a:spLocks noGrp="1"/>
          </p:cNvSpPr>
          <p:nvPr>
            <p:ph type="title"/>
          </p:nvPr>
        </p:nvSpPr>
        <p:spPr>
          <a:xfrm>
            <a:off x="196563" y="2510"/>
            <a:ext cx="8815134" cy="1143000"/>
          </a:xfrm>
        </p:spPr>
        <p:txBody>
          <a:bodyPr>
            <a:normAutofit/>
          </a:bodyPr>
          <a:lstStyle/>
          <a:p>
            <a:r>
              <a:rPr lang="en-US" sz="3600" b="1" dirty="0" smtClean="0"/>
              <a:t>Pedigree Viewer</a:t>
            </a:r>
            <a:endParaRPr lang="en-US" sz="3600" b="1" dirty="0"/>
          </a:p>
        </p:txBody>
      </p:sp>
      <p:sp>
        <p:nvSpPr>
          <p:cNvPr id="2" name="Rectangle 1"/>
          <p:cNvSpPr/>
          <p:nvPr/>
        </p:nvSpPr>
        <p:spPr>
          <a:xfrm>
            <a:off x="342900" y="904786"/>
            <a:ext cx="8010525" cy="769441"/>
          </a:xfrm>
          <a:prstGeom prst="rect">
            <a:avLst/>
          </a:prstGeom>
        </p:spPr>
        <p:txBody>
          <a:bodyPr wrap="square">
            <a:spAutoFit/>
          </a:bodyPr>
          <a:lstStyle/>
          <a:p>
            <a:r>
              <a:rPr lang="en-US" sz="2200" dirty="0"/>
              <a:t>Displays pedigree relationships between </a:t>
            </a:r>
            <a:r>
              <a:rPr lang="en-US" sz="2200" dirty="0" smtClean="0"/>
              <a:t>4,705 </a:t>
            </a:r>
            <a:r>
              <a:rPr lang="en-US" sz="2200" dirty="0"/>
              <a:t>maize lines </a:t>
            </a:r>
            <a:r>
              <a:rPr lang="en-US" sz="2200" dirty="0" smtClean="0"/>
              <a:t>available </a:t>
            </a:r>
            <a:r>
              <a:rPr lang="en-US" sz="2200" dirty="0"/>
              <a:t>on the MaizeGDB Stock Pages, using a network representation. </a:t>
            </a:r>
          </a:p>
        </p:txBody>
      </p:sp>
    </p:spTree>
    <p:extLst>
      <p:ext uri="{BB962C8B-B14F-4D97-AF65-F5344CB8AC3E}">
        <p14:creationId xmlns:p14="http://schemas.microsoft.com/office/powerpoint/2010/main" val="867247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06" y="0"/>
            <a:ext cx="8277035" cy="866981"/>
          </a:xfrm>
        </p:spPr>
        <p:txBody>
          <a:bodyPr>
            <a:noAutofit/>
          </a:bodyPr>
          <a:lstStyle/>
          <a:p>
            <a:r>
              <a:rPr lang="en-US" sz="4000" b="1" dirty="0" smtClean="0"/>
              <a:t>Genotype Visualization Tool</a:t>
            </a:r>
            <a:endParaRPr lang="en-US" sz="4000" b="1"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pic>
        <p:nvPicPr>
          <p:cNvPr id="3277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80341" y="1750977"/>
            <a:ext cx="7922949" cy="496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
          <p:cNvSpPr txBox="1">
            <a:spLocks/>
          </p:cNvSpPr>
          <p:nvPr/>
        </p:nvSpPr>
        <p:spPr>
          <a:xfrm>
            <a:off x="280341" y="866981"/>
            <a:ext cx="7909859" cy="769441"/>
          </a:xfrm>
          <a:prstGeom prst="rect">
            <a:avLst/>
          </a:prstGeom>
        </p:spPr>
        <p:txBody>
          <a:bodyPr vert="horz" wrap="square" lIns="91440" tIns="45720" rIns="91440" bIns="45720" rtlCol="0">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smtClean="0"/>
              <a:t>The tool contains GBS data from </a:t>
            </a:r>
            <a:r>
              <a:rPr lang="en-US" dirty="0" err="1" smtClean="0"/>
              <a:t>Panzea’s</a:t>
            </a:r>
            <a:r>
              <a:rPr lang="en-US" dirty="0" smtClean="0"/>
              <a:t> ZeaGBSv2.7, raw and imputed, for 955,690 SNPs in 17,280 lines. </a:t>
            </a:r>
            <a:endParaRPr lang="en-US" dirty="0"/>
          </a:p>
        </p:txBody>
      </p:sp>
    </p:spTree>
    <p:extLst>
      <p:ext uri="{BB962C8B-B14F-4D97-AF65-F5344CB8AC3E}">
        <p14:creationId xmlns:p14="http://schemas.microsoft.com/office/powerpoint/2010/main" val="2172499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4" y="1524000"/>
            <a:ext cx="8114246" cy="3048000"/>
          </a:xfrm>
        </p:spPr>
        <p:txBody>
          <a:bodyPr>
            <a:normAutofit/>
          </a:bodyPr>
          <a:lstStyle/>
          <a:p>
            <a:r>
              <a:rPr lang="en-US" dirty="0" smtClean="0"/>
              <a:t/>
            </a:r>
            <a:br>
              <a:rPr lang="en-US" dirty="0" smtClean="0"/>
            </a:br>
            <a:r>
              <a:rPr lang="en-US" sz="3600" b="1" dirty="0" smtClean="0"/>
              <a:t>Objective 3: </a:t>
            </a:r>
            <a:r>
              <a:rPr lang="en-US" sz="4000" b="1" dirty="0" smtClean="0"/>
              <a:t/>
            </a:r>
            <a:br>
              <a:rPr lang="en-US" sz="4000" b="1" dirty="0" smtClean="0"/>
            </a:br>
            <a:r>
              <a:rPr lang="en-US" sz="3600" dirty="0"/>
              <a:t>Deploy tools to increase user-specified flexible </a:t>
            </a:r>
            <a:r>
              <a:rPr lang="en-US" sz="3600" dirty="0" smtClean="0"/>
              <a:t>queries.</a:t>
            </a:r>
            <a:endParaRPr lang="en-US" sz="3600" i="1"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35</a:t>
            </a:fld>
            <a:endParaRPr lang="en-US" dirty="0"/>
          </a:p>
        </p:txBody>
      </p:sp>
      <p:pic>
        <p:nvPicPr>
          <p:cNvPr id="5" name="Picture 4"/>
          <p:cNvPicPr>
            <a:picLocks noChangeAspect="1"/>
          </p:cNvPicPr>
          <p:nvPr/>
        </p:nvPicPr>
        <p:blipFill>
          <a:blip r:embed="rId3">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1862482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custom datasets</a:t>
            </a:r>
            <a:endParaRPr lang="en-US" dirty="0"/>
          </a:p>
        </p:txBody>
      </p:sp>
      <p:sp>
        <p:nvSpPr>
          <p:cNvPr id="3" name="Content Placeholder 2"/>
          <p:cNvSpPr>
            <a:spLocks noGrp="1"/>
          </p:cNvSpPr>
          <p:nvPr>
            <p:ph idx="1"/>
          </p:nvPr>
        </p:nvSpPr>
        <p:spPr/>
        <p:txBody>
          <a:bodyPr>
            <a:normAutofit/>
          </a:bodyPr>
          <a:lstStyle/>
          <a:p>
            <a:r>
              <a:rPr lang="en-US" dirty="0" err="1" smtClean="0"/>
              <a:t>MaizeGDB</a:t>
            </a:r>
            <a:r>
              <a:rPr lang="en-US" dirty="0" smtClean="0"/>
              <a:t> users need a flexible way to retrieve up to date, bulk data sets directly from the </a:t>
            </a:r>
            <a:r>
              <a:rPr lang="en-US" dirty="0" err="1" smtClean="0"/>
              <a:t>MaizeGDB</a:t>
            </a:r>
            <a:r>
              <a:rPr lang="en-US" dirty="0" smtClean="0"/>
              <a:t> database</a:t>
            </a:r>
          </a:p>
          <a:p>
            <a:endParaRPr lang="en-US" dirty="0" smtClean="0"/>
          </a:p>
          <a:p>
            <a:r>
              <a:rPr lang="en-US" dirty="0" err="1" smtClean="0"/>
              <a:t>InterMine</a:t>
            </a:r>
            <a:r>
              <a:rPr lang="en-US" dirty="0" smtClean="0"/>
              <a:t> (</a:t>
            </a:r>
            <a:r>
              <a:rPr lang="en-US" dirty="0" err="1" smtClean="0"/>
              <a:t>MaizeMine</a:t>
            </a:r>
            <a:r>
              <a:rPr lang="en-US" dirty="0" smtClean="0"/>
              <a:t>) is an open source data warehouse application selected to address MaizeGDB users requests for bulk data.</a:t>
            </a:r>
          </a:p>
          <a:p>
            <a:pPr lvl="1"/>
            <a:r>
              <a:rPr lang="en-US" dirty="0" smtClean="0"/>
              <a:t>Allows easy integration of complex biological </a:t>
            </a:r>
            <a:r>
              <a:rPr lang="en-US" dirty="0" err="1" smtClean="0"/>
              <a:t>datatypes</a:t>
            </a:r>
            <a:endParaRPr lang="en-US" dirty="0" smtClean="0"/>
          </a:p>
          <a:p>
            <a:pPr lvl="1"/>
            <a:r>
              <a:rPr lang="en-US" dirty="0" smtClean="0"/>
              <a:t>Facilitates customized, user-driven queries </a:t>
            </a:r>
          </a:p>
          <a:p>
            <a:pPr lvl="1"/>
            <a:r>
              <a:rPr lang="en-US" dirty="0" smtClean="0"/>
              <a:t>Data model allows easy integration of new </a:t>
            </a:r>
            <a:r>
              <a:rPr lang="en-US" dirty="0" err="1" smtClean="0"/>
              <a:t>datatypes</a:t>
            </a:r>
            <a:endParaRPr lang="en-US" dirty="0" smtClean="0"/>
          </a:p>
          <a:p>
            <a:pPr lvl="1"/>
            <a:r>
              <a:rPr lang="en-US" dirty="0" smtClean="0"/>
              <a:t>Allows integration with analysis tools</a:t>
            </a:r>
          </a:p>
          <a:p>
            <a:pPr lvl="1"/>
            <a:endParaRPr lang="en-US" dirty="0" smtClean="0"/>
          </a:p>
        </p:txBody>
      </p:sp>
      <p:sp>
        <p:nvSpPr>
          <p:cNvPr id="6" name="Slide Number Placeholder 3"/>
          <p:cNvSpPr>
            <a:spLocks noGrp="1"/>
          </p:cNvSpPr>
          <p:nvPr>
            <p:ph type="sldNum" sz="quarter" idx="12"/>
          </p:nvPr>
        </p:nvSpPr>
        <p:spPr>
          <a:xfrm>
            <a:off x="8531788" y="5648960"/>
            <a:ext cx="548640" cy="396240"/>
          </a:xfrm>
        </p:spPr>
        <p:txBody>
          <a:bodyPr/>
          <a:lstStyle/>
          <a:p>
            <a:fld id="{6E2D2B3B-882E-40F3-A32F-6DD516915044}" type="slidenum">
              <a:rPr lang="en-US" smtClean="0"/>
              <a:pPr/>
              <a:t>36</a:t>
            </a:fld>
            <a:endParaRPr lang="en-US" dirty="0"/>
          </a:p>
        </p:txBody>
      </p:sp>
    </p:spTree>
    <p:extLst>
      <p:ext uri="{BB962C8B-B14F-4D97-AF65-F5344CB8AC3E}">
        <p14:creationId xmlns:p14="http://schemas.microsoft.com/office/powerpoint/2010/main" val="167842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of </a:t>
            </a:r>
            <a:r>
              <a:rPr lang="en-US" dirty="0" err="1" smtClean="0"/>
              <a:t>MaizeMine</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dirty="0" smtClean="0"/>
              <a:t>Identify and select software to allow bulk data to be retrieved from MaizeGDB (Completed).</a:t>
            </a:r>
          </a:p>
          <a:p>
            <a:pPr marL="571500" indent="-457200">
              <a:buFont typeface="+mj-lt"/>
              <a:buAutoNum type="arabicPeriod"/>
            </a:pPr>
            <a:r>
              <a:rPr lang="en-US" dirty="0" smtClean="0"/>
              <a:t>Release first version of </a:t>
            </a:r>
            <a:r>
              <a:rPr lang="en-US" dirty="0" err="1" smtClean="0"/>
              <a:t>MaizeMine</a:t>
            </a:r>
            <a:r>
              <a:rPr lang="en-US" dirty="0" smtClean="0"/>
              <a:t> at MaizeGDB website.</a:t>
            </a:r>
          </a:p>
          <a:p>
            <a:pPr marL="571500" indent="-457200">
              <a:buFont typeface="+mj-lt"/>
              <a:buAutoNum type="arabicPeriod"/>
            </a:pPr>
            <a:r>
              <a:rPr lang="en-US" dirty="0" smtClean="0"/>
              <a:t>Develop a library of custom queries by soliciting input from </a:t>
            </a:r>
            <a:r>
              <a:rPr lang="en-US" dirty="0" err="1" smtClean="0"/>
              <a:t>MaizeGDB</a:t>
            </a:r>
            <a:r>
              <a:rPr lang="en-US" dirty="0" smtClean="0"/>
              <a:t> cooperators. </a:t>
            </a:r>
          </a:p>
          <a:p>
            <a:pPr marL="571500" indent="-457200">
              <a:buFont typeface="+mj-lt"/>
              <a:buAutoNum type="arabicPeriod"/>
            </a:pPr>
            <a:r>
              <a:rPr lang="en-US" dirty="0" smtClean="0"/>
              <a:t>Revise and develop new queries and incorporate new datasets based on feedback.  </a:t>
            </a:r>
            <a:endParaRPr lang="en-US" dirty="0"/>
          </a:p>
        </p:txBody>
      </p:sp>
      <p:sp>
        <p:nvSpPr>
          <p:cNvPr id="4" name="Slide Number Placeholder 3"/>
          <p:cNvSpPr>
            <a:spLocks noGrp="1"/>
          </p:cNvSpPr>
          <p:nvPr>
            <p:ph type="sldNum" sz="quarter" idx="12"/>
          </p:nvPr>
        </p:nvSpPr>
        <p:spPr>
          <a:xfrm>
            <a:off x="8531788" y="5648960"/>
            <a:ext cx="548640" cy="396240"/>
          </a:xfrm>
        </p:spPr>
        <p:txBody>
          <a:bodyPr/>
          <a:lstStyle/>
          <a:p>
            <a:fld id="{6E2D2B3B-882E-40F3-A32F-6DD516915044}" type="slidenum">
              <a:rPr lang="en-US" smtClean="0"/>
              <a:pPr/>
              <a:t>37</a:t>
            </a:fld>
            <a:endParaRPr lang="en-US" dirty="0"/>
          </a:p>
        </p:txBody>
      </p:sp>
    </p:spTree>
    <p:extLst>
      <p:ext uri="{BB962C8B-B14F-4D97-AF65-F5344CB8AC3E}">
        <p14:creationId xmlns:p14="http://schemas.microsoft.com/office/powerpoint/2010/main" val="1619517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3" y="2488640"/>
            <a:ext cx="8204681" cy="3048000"/>
          </a:xfrm>
        </p:spPr>
        <p:txBody>
          <a:bodyPr>
            <a:normAutofit fontScale="90000"/>
          </a:bodyPr>
          <a:lstStyle/>
          <a:p>
            <a:r>
              <a:rPr lang="en-US" dirty="0" smtClean="0"/>
              <a:t/>
            </a:r>
            <a:br>
              <a:rPr lang="en-US" dirty="0" smtClean="0"/>
            </a:br>
            <a:r>
              <a:rPr lang="en-US" sz="4000" b="1" dirty="0" smtClean="0"/>
              <a:t>Objective 4: </a:t>
            </a:r>
            <a:br>
              <a:rPr lang="en-US" sz="4000" b="1" dirty="0" smtClean="0"/>
            </a:br>
            <a:r>
              <a:rPr lang="en-US" sz="4000" dirty="0"/>
              <a:t>Provide community support services, training and documentation, meeting coordination, and support for community elections and surveys.</a:t>
            </a:r>
            <a:endParaRPr lang="en-US" sz="4000" i="1"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38</a:t>
            </a:fld>
            <a:endParaRPr lang="en-US" dirty="0"/>
          </a:p>
        </p:txBody>
      </p:sp>
      <p:pic>
        <p:nvPicPr>
          <p:cNvPr id="4" name="Picture 3"/>
          <p:cNvPicPr>
            <a:picLocks noChangeAspect="1"/>
          </p:cNvPicPr>
          <p:nvPr/>
        </p:nvPicPr>
        <p:blipFill>
          <a:blip r:embed="rId3">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2667599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168"/>
            <a:ext cx="8229600" cy="986074"/>
          </a:xfrm>
        </p:spPr>
        <p:txBody>
          <a:bodyPr>
            <a:normAutofit/>
          </a:bodyPr>
          <a:lstStyle/>
          <a:p>
            <a:r>
              <a:rPr lang="en-US" dirty="0" smtClean="0"/>
              <a:t>Activities</a:t>
            </a:r>
            <a:endParaRPr lang="en-US" dirty="0"/>
          </a:p>
        </p:txBody>
      </p:sp>
      <p:sp>
        <p:nvSpPr>
          <p:cNvPr id="3" name="Content Placeholder 2"/>
          <p:cNvSpPr>
            <a:spLocks noGrp="1"/>
          </p:cNvSpPr>
          <p:nvPr>
            <p:ph idx="1"/>
          </p:nvPr>
        </p:nvSpPr>
        <p:spPr>
          <a:xfrm>
            <a:off x="457200" y="1274687"/>
            <a:ext cx="8146226" cy="4059313"/>
          </a:xfrm>
        </p:spPr>
        <p:txBody>
          <a:bodyPr>
            <a:normAutofit/>
          </a:bodyPr>
          <a:lstStyle/>
          <a:p>
            <a:pPr marL="514350" indent="-514350">
              <a:buClr>
                <a:schemeClr val="tx2"/>
              </a:buClr>
              <a:buFont typeface="+mj-lt"/>
              <a:buAutoNum type="arabicPeriod"/>
            </a:pPr>
            <a:r>
              <a:rPr lang="en-US" sz="2800" dirty="0" smtClean="0"/>
              <a:t>Training workshops at least 2x per year</a:t>
            </a:r>
          </a:p>
          <a:p>
            <a:pPr marL="514350" indent="-514350">
              <a:buClr>
                <a:schemeClr val="tx2"/>
              </a:buClr>
              <a:buFont typeface="+mj-lt"/>
              <a:buAutoNum type="arabicPeriod"/>
            </a:pPr>
            <a:r>
              <a:rPr lang="en-US" sz="2800" dirty="0" smtClean="0"/>
              <a:t>MGEC elections annually</a:t>
            </a:r>
          </a:p>
          <a:p>
            <a:pPr marL="514350" indent="-514350">
              <a:buClr>
                <a:schemeClr val="tx2"/>
              </a:buClr>
              <a:buFont typeface="+mj-lt"/>
              <a:buAutoNum type="arabicPeriod"/>
            </a:pPr>
            <a:r>
              <a:rPr lang="en-US" sz="2800" dirty="0" smtClean="0"/>
              <a:t>Surveys in collaboration with MGEC at least 1x every 2 years</a:t>
            </a:r>
          </a:p>
          <a:p>
            <a:pPr marL="514350" indent="-514350">
              <a:buClr>
                <a:schemeClr val="tx2"/>
              </a:buClr>
              <a:buFont typeface="+mj-lt"/>
              <a:buAutoNum type="arabicPeriod"/>
            </a:pPr>
            <a:r>
              <a:rPr lang="en-US" sz="2800" dirty="0" smtClean="0"/>
              <a:t>Maize meeting website, abstract submission, program preparation, and IT support annually</a:t>
            </a:r>
          </a:p>
          <a:p>
            <a:pPr marL="514350" indent="-514350">
              <a:buClr>
                <a:schemeClr val="tx2"/>
              </a:buClr>
              <a:buFont typeface="+mj-lt"/>
              <a:buAutoNum type="arabicPeriod"/>
            </a:pPr>
            <a:r>
              <a:rPr lang="en-US" sz="2800" dirty="0" smtClean="0"/>
              <a:t>Ad hoc community support as needs arise</a:t>
            </a:r>
            <a:endParaRPr lang="en-US" sz="2800" dirty="0"/>
          </a:p>
          <a:p>
            <a:pPr marL="514350" indent="-514350">
              <a:buClr>
                <a:schemeClr val="tx2"/>
              </a:buClr>
              <a:buFont typeface="+mj-lt"/>
              <a:buAutoNum type="arabicPeriod"/>
            </a:pPr>
            <a:r>
              <a:rPr lang="en-US" sz="2800" dirty="0" smtClean="0"/>
              <a:t>Maize Genetics Newsletter</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3984105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4588" cy="1143000"/>
          </a:xfrm>
        </p:spPr>
        <p:txBody>
          <a:bodyPr/>
          <a:lstStyle/>
          <a:p>
            <a:r>
              <a:rPr lang="en-US" dirty="0" smtClean="0"/>
              <a:t>Core employees, </a:t>
            </a:r>
            <a:r>
              <a:rPr lang="en-US" sz="1800" dirty="0" smtClean="0"/>
              <a:t>5.75 FTEs, (funding)</a:t>
            </a:r>
            <a:endParaRPr lang="en-US" sz="1800" dirty="0"/>
          </a:p>
        </p:txBody>
      </p:sp>
      <p:sp>
        <p:nvSpPr>
          <p:cNvPr id="3" name="Content Placeholder 2"/>
          <p:cNvSpPr>
            <a:spLocks noGrp="1"/>
          </p:cNvSpPr>
          <p:nvPr>
            <p:ph idx="1"/>
          </p:nvPr>
        </p:nvSpPr>
        <p:spPr>
          <a:xfrm>
            <a:off x="1516522" y="1417638"/>
            <a:ext cx="2470272" cy="6367496"/>
          </a:xfrm>
        </p:spPr>
        <p:txBody>
          <a:bodyPr>
            <a:normAutofit/>
          </a:bodyPr>
          <a:lstStyle/>
          <a:p>
            <a:pPr marL="114300" indent="0">
              <a:buNone/>
            </a:pPr>
            <a:r>
              <a:rPr lang="en-US" sz="1800" b="1" dirty="0"/>
              <a:t>Carson </a:t>
            </a:r>
            <a:r>
              <a:rPr lang="en-US" sz="1800" b="1" dirty="0" err="1"/>
              <a:t>Andorf</a:t>
            </a:r>
            <a:r>
              <a:rPr lang="en-US" sz="1800" dirty="0" smtClean="0"/>
              <a:t>, 1FTE</a:t>
            </a:r>
          </a:p>
          <a:p>
            <a:pPr marL="114300" indent="0">
              <a:buNone/>
            </a:pPr>
            <a:r>
              <a:rPr lang="en-US" sz="1800" dirty="0" smtClean="0"/>
              <a:t>Computational biologist, lead scientist (USDA)</a:t>
            </a:r>
          </a:p>
          <a:p>
            <a:pPr marL="114300" indent="0">
              <a:buNone/>
            </a:pPr>
            <a:endParaRPr lang="en-US" sz="800" b="1" dirty="0" smtClean="0"/>
          </a:p>
          <a:p>
            <a:pPr marL="114300" indent="0">
              <a:buNone/>
            </a:pPr>
            <a:r>
              <a:rPr lang="en-US" sz="1800" b="1" dirty="0" smtClean="0"/>
              <a:t>Lisa </a:t>
            </a:r>
            <a:r>
              <a:rPr lang="en-US" sz="1800" b="1" dirty="0"/>
              <a:t>Harper</a:t>
            </a:r>
            <a:r>
              <a:rPr lang="en-US" sz="1800" dirty="0"/>
              <a:t>, 0.5FTE Curator &amp; outreach in Albany, CA, </a:t>
            </a:r>
            <a:r>
              <a:rPr lang="en-US" sz="1800" dirty="0" smtClean="0"/>
              <a:t>(USDA)</a:t>
            </a:r>
            <a:endParaRPr lang="en-US" sz="1800" dirty="0"/>
          </a:p>
          <a:p>
            <a:pPr marL="114300" indent="0">
              <a:buNone/>
            </a:pPr>
            <a:endParaRPr lang="en-US" sz="800" dirty="0" smtClean="0"/>
          </a:p>
          <a:p>
            <a:pPr marL="114300" indent="0">
              <a:buNone/>
            </a:pPr>
            <a:r>
              <a:rPr lang="en-US" sz="1800" b="1" dirty="0"/>
              <a:t>John </a:t>
            </a:r>
            <a:r>
              <a:rPr lang="en-US" sz="1800" b="1" dirty="0" err="1"/>
              <a:t>Portwood</a:t>
            </a:r>
            <a:r>
              <a:rPr lang="en-US" sz="1800" dirty="0"/>
              <a:t>, 1FTE computer programmer and database administrator, </a:t>
            </a:r>
            <a:r>
              <a:rPr lang="en-US" sz="1800" dirty="0" smtClean="0"/>
              <a:t>(USDA)</a:t>
            </a:r>
            <a:endParaRPr lang="en-US" sz="1800" dirty="0"/>
          </a:p>
          <a:p>
            <a:pPr marL="114300" indent="0">
              <a:buNone/>
            </a:pPr>
            <a:endParaRPr lang="en-US" sz="1800" dirty="0" smtClean="0"/>
          </a:p>
          <a:p>
            <a:pPr marL="114300" indent="0">
              <a:buNone/>
            </a:pPr>
            <a:r>
              <a:rPr lang="en-US" sz="1800" b="1" dirty="0"/>
              <a:t>Mary Schaeffer</a:t>
            </a:r>
            <a:r>
              <a:rPr lang="en-US" sz="1800" dirty="0"/>
              <a:t>, 1FTE Curator, </a:t>
            </a:r>
            <a:r>
              <a:rPr lang="en-US" sz="1800" dirty="0" smtClean="0"/>
              <a:t>Columbia</a:t>
            </a:r>
            <a:r>
              <a:rPr lang="en-US" sz="1800" dirty="0"/>
              <a:t>, MO, </a:t>
            </a:r>
            <a:r>
              <a:rPr lang="en-US" sz="1800" dirty="0" smtClean="0"/>
              <a:t>(USDA)</a:t>
            </a:r>
            <a:endParaRPr lang="en-US" sz="1800" dirty="0"/>
          </a:p>
          <a:p>
            <a:pPr marL="114300" indent="0">
              <a:buNone/>
            </a:pPr>
            <a:endParaRPr lang="en-US" sz="1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pic>
        <p:nvPicPr>
          <p:cNvPr id="8" name="Picture 2" descr="C:\Users\Carson Andorf\Dropbox\MaizeGDB\team_pictures\IMG_0308.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8690" r="19906"/>
          <a:stretch/>
        </p:blipFill>
        <p:spPr bwMode="auto">
          <a:xfrm>
            <a:off x="4218899" y="1549375"/>
            <a:ext cx="1118300" cy="121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Carson Andorf\Dropbox\MaizeGDB\team_pictures\IMG_0273.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676" r="19921"/>
          <a:stretch/>
        </p:blipFill>
        <p:spPr bwMode="auto">
          <a:xfrm>
            <a:off x="457200" y="1549375"/>
            <a:ext cx="1121015" cy="121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Users\Carson Andorf\Dropbox\MaizeGDB\team_pictures\IMG_0332.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690" t="-2231" r="19906"/>
          <a:stretch/>
        </p:blipFill>
        <p:spPr bwMode="auto">
          <a:xfrm>
            <a:off x="457201" y="5092377"/>
            <a:ext cx="1121015" cy="124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Carson Andorf\Dropbox\MaizeGDB\team_pictures\IMG_0293.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688" r="19918"/>
          <a:stretch/>
        </p:blipFill>
        <p:spPr bwMode="auto">
          <a:xfrm>
            <a:off x="457200" y="2634738"/>
            <a:ext cx="1121016" cy="121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8690" r="19906"/>
          <a:stretch/>
        </p:blipFill>
        <p:spPr bwMode="auto">
          <a:xfrm>
            <a:off x="443831" y="3849095"/>
            <a:ext cx="1121016" cy="127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p:cNvSpPr txBox="1">
            <a:spLocks/>
          </p:cNvSpPr>
          <p:nvPr/>
        </p:nvSpPr>
        <p:spPr>
          <a:xfrm>
            <a:off x="1923120" y="2492822"/>
            <a:ext cx="2063674" cy="92015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1800" dirty="0"/>
          </a:p>
        </p:txBody>
      </p:sp>
      <p:sp>
        <p:nvSpPr>
          <p:cNvPr id="16" name="Content Placeholder 2"/>
          <p:cNvSpPr txBox="1">
            <a:spLocks/>
          </p:cNvSpPr>
          <p:nvPr/>
        </p:nvSpPr>
        <p:spPr>
          <a:xfrm>
            <a:off x="2053797" y="3412972"/>
            <a:ext cx="2063678" cy="95415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endParaRPr lang="en-US" sz="1800" dirty="0"/>
          </a:p>
        </p:txBody>
      </p:sp>
      <p:sp>
        <p:nvSpPr>
          <p:cNvPr id="18" name="Content Placeholder 2"/>
          <p:cNvSpPr txBox="1">
            <a:spLocks/>
          </p:cNvSpPr>
          <p:nvPr/>
        </p:nvSpPr>
        <p:spPr>
          <a:xfrm>
            <a:off x="5555098" y="1498183"/>
            <a:ext cx="2626375" cy="513255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800" b="1" dirty="0"/>
              <a:t>Taner </a:t>
            </a:r>
            <a:r>
              <a:rPr lang="en-US" sz="1800" b="1" dirty="0" err="1"/>
              <a:t>Sen</a:t>
            </a:r>
            <a:r>
              <a:rPr lang="en-US" sz="1800" dirty="0" smtClean="0"/>
              <a:t>, 1FTE </a:t>
            </a:r>
            <a:r>
              <a:rPr lang="en-US" sz="1800" dirty="0"/>
              <a:t>computational </a:t>
            </a:r>
            <a:r>
              <a:rPr lang="en-US" sz="1800" dirty="0" smtClean="0"/>
              <a:t>biologist (USDA)</a:t>
            </a:r>
          </a:p>
          <a:p>
            <a:pPr marL="114300" indent="0">
              <a:buNone/>
            </a:pPr>
            <a:endParaRPr lang="en-US" sz="1800" dirty="0"/>
          </a:p>
          <a:p>
            <a:pPr marL="114300" indent="0">
              <a:buNone/>
            </a:pPr>
            <a:r>
              <a:rPr lang="en-US" sz="1800" b="1" dirty="0" err="1"/>
              <a:t>Ethy</a:t>
            </a:r>
            <a:r>
              <a:rPr lang="en-US" sz="1800" b="1" dirty="0"/>
              <a:t> Cannon</a:t>
            </a:r>
            <a:r>
              <a:rPr lang="en-US" sz="1800" dirty="0"/>
              <a:t>, 0.5FTE bioinformatics </a:t>
            </a:r>
            <a:r>
              <a:rPr lang="en-US" sz="1800" dirty="0" smtClean="0"/>
              <a:t>engineer</a:t>
            </a:r>
            <a:r>
              <a:rPr lang="en-US" sz="1800" dirty="0"/>
              <a:t> </a:t>
            </a:r>
            <a:r>
              <a:rPr lang="en-US" sz="1800" dirty="0" smtClean="0"/>
              <a:t>(Iowa State)</a:t>
            </a:r>
          </a:p>
          <a:p>
            <a:pPr marL="114300" indent="0">
              <a:buNone/>
            </a:pPr>
            <a:endParaRPr lang="en-US" sz="1800" dirty="0"/>
          </a:p>
          <a:p>
            <a:pPr marL="114300" indent="0">
              <a:buNone/>
            </a:pPr>
            <a:r>
              <a:rPr lang="en-US" sz="1800" b="1" dirty="0"/>
              <a:t>Jack Gardiner</a:t>
            </a:r>
            <a:r>
              <a:rPr lang="en-US" sz="1800" dirty="0" smtClean="0"/>
              <a:t>, 0.25FTE </a:t>
            </a:r>
            <a:r>
              <a:rPr lang="en-US" sz="1800" dirty="0"/>
              <a:t>curator in Columbia, MO, (</a:t>
            </a:r>
            <a:r>
              <a:rPr lang="en-US" sz="1800" dirty="0" smtClean="0"/>
              <a:t>Iowa </a:t>
            </a:r>
            <a:r>
              <a:rPr lang="en-US" sz="1800" dirty="0"/>
              <a:t>State</a:t>
            </a:r>
            <a:r>
              <a:rPr lang="en-US" sz="1800" dirty="0" smtClean="0"/>
              <a:t>)</a:t>
            </a:r>
          </a:p>
          <a:p>
            <a:pPr marL="114300" indent="0">
              <a:buNone/>
            </a:pPr>
            <a:endParaRPr lang="en-US" sz="1800" dirty="0"/>
          </a:p>
          <a:p>
            <a:pPr marL="114300" indent="0">
              <a:buNone/>
            </a:pPr>
            <a:r>
              <a:rPr lang="en-US" sz="1800" b="1" dirty="0"/>
              <a:t>Bremen </a:t>
            </a:r>
            <a:r>
              <a:rPr lang="en-US" sz="1800" b="1" dirty="0" smtClean="0"/>
              <a:t>Braun</a:t>
            </a:r>
            <a:r>
              <a:rPr lang="en-US" sz="1800" dirty="0" smtClean="0"/>
              <a:t>, 0.5FTE </a:t>
            </a:r>
          </a:p>
          <a:p>
            <a:pPr marL="114300" indent="0">
              <a:buNone/>
            </a:pPr>
            <a:r>
              <a:rPr lang="en-US" sz="1800" dirty="0"/>
              <a:t>S</a:t>
            </a:r>
            <a:r>
              <a:rPr lang="en-US" sz="1800" dirty="0" smtClean="0"/>
              <a:t>cientific </a:t>
            </a:r>
            <a:r>
              <a:rPr lang="en-US" sz="1800" dirty="0"/>
              <a:t>programmer in </a:t>
            </a:r>
            <a:r>
              <a:rPr lang="en-US" sz="1800" dirty="0" smtClean="0"/>
              <a:t>Minneapolis (ORISE)</a:t>
            </a:r>
            <a:endParaRPr lang="en-US" sz="1800" dirty="0"/>
          </a:p>
          <a:p>
            <a:pPr marL="114300" indent="0">
              <a:buNone/>
            </a:pPr>
            <a:endParaRPr lang="en-US" sz="1800" dirty="0"/>
          </a:p>
          <a:p>
            <a:pPr marL="114300" indent="0">
              <a:buNone/>
            </a:pPr>
            <a:endParaRPr lang="en-US" sz="1800" dirty="0"/>
          </a:p>
          <a:p>
            <a:pPr marL="114300" indent="0">
              <a:buNone/>
            </a:pPr>
            <a:endParaRPr lang="en-US" sz="1800" dirty="0"/>
          </a:p>
        </p:txBody>
      </p:sp>
      <p:sp>
        <p:nvSpPr>
          <p:cNvPr id="19" name="Content Placeholder 2"/>
          <p:cNvSpPr txBox="1">
            <a:spLocks/>
          </p:cNvSpPr>
          <p:nvPr/>
        </p:nvSpPr>
        <p:spPr>
          <a:xfrm>
            <a:off x="5833097" y="1440168"/>
            <a:ext cx="2094377" cy="139452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endParaRPr lang="en-US" sz="1800" dirty="0" smtClean="0"/>
          </a:p>
        </p:txBody>
      </p:sp>
      <p:sp>
        <p:nvSpPr>
          <p:cNvPr id="20" name="Slide Number Placeholder 3"/>
          <p:cNvSpPr txBox="1">
            <a:spLocks/>
          </p:cNvSpPr>
          <p:nvPr/>
        </p:nvSpPr>
        <p:spPr>
          <a:xfrm>
            <a:off x="12065184" y="5660234"/>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4</a:t>
            </a:fld>
            <a:endParaRPr lang="en-US"/>
          </a:p>
        </p:txBody>
      </p:sp>
      <p:pic>
        <p:nvPicPr>
          <p:cNvPr id="2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40809" y="3829649"/>
            <a:ext cx="1149922" cy="114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t="1" b="-676"/>
          <a:stretch/>
        </p:blipFill>
        <p:spPr bwMode="auto">
          <a:xfrm>
            <a:off x="4218899" y="2669424"/>
            <a:ext cx="1174433" cy="118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C:\Users\Carson Andorf\Downloads\bremen_braun.png"/>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b="12480"/>
          <a:stretch/>
        </p:blipFill>
        <p:spPr bwMode="auto">
          <a:xfrm>
            <a:off x="4240809" y="4970836"/>
            <a:ext cx="1159771" cy="136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90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3" y="2488640"/>
            <a:ext cx="8204681" cy="3048000"/>
          </a:xfrm>
        </p:spPr>
        <p:txBody>
          <a:bodyPr>
            <a:normAutofit fontScale="90000"/>
          </a:bodyPr>
          <a:lstStyle/>
          <a:p>
            <a:pPr>
              <a:spcBef>
                <a:spcPts val="0"/>
              </a:spcBef>
            </a:pPr>
            <a:r>
              <a:rPr lang="en-US" dirty="0" smtClean="0"/>
              <a:t/>
            </a:r>
            <a:br>
              <a:rPr lang="en-US" dirty="0" smtClean="0"/>
            </a:br>
            <a:r>
              <a:rPr lang="en-US" sz="4000" b="1" dirty="0" smtClean="0"/>
              <a:t>Objective 5: </a:t>
            </a:r>
            <a:br>
              <a:rPr lang="en-US" sz="4000" b="1" dirty="0" smtClean="0"/>
            </a:br>
            <a:r>
              <a:rPr lang="en-US" sz="4000" dirty="0"/>
              <a:t>Facilitate the use of genomic and genetic data, information, and tools for </a:t>
            </a:r>
            <a:r>
              <a:rPr lang="en-US" sz="4000" dirty="0" err="1"/>
              <a:t>germplasm</a:t>
            </a:r>
            <a:r>
              <a:rPr lang="en-US" sz="4000" dirty="0"/>
              <a:t> improvement, thus empowering ARS scientists and partners to use a new generation of computational tools and resources.</a:t>
            </a:r>
            <a:endParaRPr lang="en-US" sz="4000" b="1" u="sng"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40</a:t>
            </a:fld>
            <a:endParaRPr lang="en-US" dirty="0"/>
          </a:p>
        </p:txBody>
      </p:sp>
      <p:pic>
        <p:nvPicPr>
          <p:cNvPr id="4" name="Picture 3"/>
          <p:cNvPicPr>
            <a:picLocks noChangeAspect="1"/>
          </p:cNvPicPr>
          <p:nvPr/>
        </p:nvPicPr>
        <p:blipFill>
          <a:blip r:embed="rId3">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1201310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AgBioDatabase</a:t>
            </a:r>
            <a:r>
              <a:rPr lang="en-US" b="1" dirty="0" smtClean="0"/>
              <a:t> group</a:t>
            </a:r>
            <a:r>
              <a:rPr lang="en-US" dirty="0" smtClean="0"/>
              <a:t>: </a:t>
            </a:r>
            <a:r>
              <a:rPr lang="en-US" dirty="0" err="1" smtClean="0"/>
              <a:t>MaizeGDB</a:t>
            </a:r>
            <a:r>
              <a:rPr lang="en-US" dirty="0" smtClean="0"/>
              <a:t> initiated and leads a consortium of ~100 people from ~30 agriculturally related databases to identify common issues and work together on solutions.</a:t>
            </a:r>
          </a:p>
          <a:p>
            <a:r>
              <a:rPr lang="en-US" b="1" dirty="0" smtClean="0"/>
              <a:t>Student training </a:t>
            </a:r>
            <a:r>
              <a:rPr lang="en-US" dirty="0" smtClean="0"/>
              <a:t>(10 students over 2 years)</a:t>
            </a:r>
          </a:p>
          <a:p>
            <a:r>
              <a:rPr lang="en-US" b="1" dirty="0" smtClean="0"/>
              <a:t>Projects with student</a:t>
            </a:r>
            <a:r>
              <a:rPr lang="en-US" b="1" dirty="0"/>
              <a:t> </a:t>
            </a:r>
            <a:r>
              <a:rPr lang="en-US" b="1" dirty="0" smtClean="0"/>
              <a:t>contributions </a:t>
            </a:r>
            <a:r>
              <a:rPr lang="en-US" dirty="0" smtClean="0"/>
              <a:t>include:</a:t>
            </a:r>
          </a:p>
          <a:p>
            <a:pPr lvl="1"/>
            <a:r>
              <a:rPr lang="en-US" dirty="0" err="1" smtClean="0"/>
              <a:t>MaizeMine</a:t>
            </a:r>
            <a:r>
              <a:rPr lang="en-US" dirty="0" smtClean="0"/>
              <a:t> prototype</a:t>
            </a:r>
          </a:p>
          <a:p>
            <a:pPr lvl="1"/>
            <a:r>
              <a:rPr lang="en-US" dirty="0" smtClean="0"/>
              <a:t>Diversity query tools</a:t>
            </a:r>
          </a:p>
          <a:p>
            <a:pPr lvl="1"/>
            <a:r>
              <a:rPr lang="en-US" dirty="0" err="1" smtClean="0"/>
              <a:t>MaizeDig</a:t>
            </a:r>
            <a:r>
              <a:rPr lang="en-US" dirty="0" smtClean="0"/>
              <a:t> (Maize Database of Images and Genomes)</a:t>
            </a:r>
          </a:p>
          <a:p>
            <a:pPr lvl="1"/>
            <a:r>
              <a:rPr lang="en-US" dirty="0" smtClean="0"/>
              <a:t>Literature </a:t>
            </a:r>
            <a:r>
              <a:rPr lang="en-US" dirty="0" err="1" smtClean="0"/>
              <a:t>curation</a:t>
            </a:r>
            <a:r>
              <a:rPr lang="en-US" dirty="0" smtClean="0"/>
              <a:t> and GO annotation</a:t>
            </a:r>
          </a:p>
          <a:p>
            <a:pPr lvl="1"/>
            <a:r>
              <a:rPr lang="en-US" dirty="0" smtClean="0"/>
              <a:t>B73 Genome alignment analysis</a:t>
            </a:r>
          </a:p>
          <a:p>
            <a:pPr lvl="1"/>
            <a:r>
              <a:rPr lang="en-US" dirty="0" smtClean="0"/>
              <a:t>Metabolic pathway data comparison</a:t>
            </a:r>
          </a:p>
          <a:p>
            <a:pPr lvl="1"/>
            <a:r>
              <a:rPr lang="en-US" dirty="0" err="1" smtClean="0"/>
              <a:t>MaizeGDB</a:t>
            </a:r>
            <a:r>
              <a:rPr lang="en-US" dirty="0" smtClean="0"/>
              <a:t> interface development</a:t>
            </a:r>
          </a:p>
          <a:p>
            <a:pPr lvl="1"/>
            <a:r>
              <a:rPr lang="en-US" dirty="0" smtClean="0"/>
              <a:t>Genome annotation and evaluation pipelines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41</a:t>
            </a:fld>
            <a:endParaRPr lang="en-US"/>
          </a:p>
        </p:txBody>
      </p:sp>
    </p:spTree>
    <p:extLst>
      <p:ext uri="{BB962C8B-B14F-4D97-AF65-F5344CB8AC3E}">
        <p14:creationId xmlns:p14="http://schemas.microsoft.com/office/powerpoint/2010/main" val="3964261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 </a:t>
            </a:r>
            <a:r>
              <a:rPr lang="en-US" dirty="0"/>
              <a:t>Executive </a:t>
            </a:r>
            <a:r>
              <a:rPr lang="en-US" dirty="0" smtClean="0"/>
              <a:t>Closed Session</a:t>
            </a:r>
            <a:endParaRPr lang="en-US" dirty="0"/>
          </a:p>
        </p:txBody>
      </p:sp>
      <p:sp>
        <p:nvSpPr>
          <p:cNvPr id="3" name="Content Placeholder 2"/>
          <p:cNvSpPr>
            <a:spLocks noGrp="1"/>
          </p:cNvSpPr>
          <p:nvPr>
            <p:ph idx="1"/>
          </p:nvPr>
        </p:nvSpPr>
        <p:spPr>
          <a:xfrm>
            <a:off x="457200" y="1718455"/>
            <a:ext cx="7620000" cy="4800600"/>
          </a:xfrm>
        </p:spPr>
        <p:txBody>
          <a:bodyPr>
            <a:normAutofit/>
          </a:bodyPr>
          <a:lstStyle/>
          <a:p>
            <a:r>
              <a:rPr lang="en-US" dirty="0" smtClean="0"/>
              <a:t>Goals: </a:t>
            </a:r>
          </a:p>
          <a:p>
            <a:pPr lvl="1"/>
            <a:r>
              <a:rPr lang="en-US" dirty="0" smtClean="0"/>
              <a:t>Comment on past accomplishments</a:t>
            </a:r>
          </a:p>
          <a:p>
            <a:pPr lvl="1"/>
            <a:r>
              <a:rPr lang="en-US" dirty="0"/>
              <a:t>A</a:t>
            </a:r>
            <a:r>
              <a:rPr lang="en-US" dirty="0" smtClean="0"/>
              <a:t>ddress the charge questions, with an emphasis on </a:t>
            </a:r>
            <a:r>
              <a:rPr lang="en-US" dirty="0"/>
              <a:t>long term community </a:t>
            </a:r>
            <a:r>
              <a:rPr lang="en-US" dirty="0" smtClean="0"/>
              <a:t>needs and </a:t>
            </a:r>
            <a:r>
              <a:rPr lang="en-US" dirty="0"/>
              <a:t>strategic </a:t>
            </a:r>
            <a:r>
              <a:rPr lang="en-US" dirty="0" smtClean="0"/>
              <a:t>planning</a:t>
            </a:r>
          </a:p>
          <a:p>
            <a:pPr lvl="1"/>
            <a:r>
              <a:rPr lang="en-US" dirty="0" smtClean="0"/>
              <a:t>Provide additional suggestions</a:t>
            </a:r>
          </a:p>
          <a:p>
            <a:pPr lvl="1"/>
            <a:endParaRPr lang="en-US" dirty="0" smtClean="0"/>
          </a:p>
          <a:p>
            <a:r>
              <a:rPr lang="en-US" dirty="0" smtClean="0"/>
              <a:t>Logistics</a:t>
            </a:r>
          </a:p>
          <a:p>
            <a:pPr lvl="1"/>
            <a:r>
              <a:rPr lang="en-US" dirty="0" smtClean="0"/>
              <a:t>WG only stays </a:t>
            </a:r>
            <a:r>
              <a:rPr lang="en-US" dirty="0"/>
              <a:t>on </a:t>
            </a:r>
            <a:r>
              <a:rPr lang="en-US" dirty="0" smtClean="0"/>
              <a:t>online </a:t>
            </a:r>
            <a:r>
              <a:rPr lang="en-US" dirty="0"/>
              <a:t>and the </a:t>
            </a:r>
            <a:r>
              <a:rPr lang="en-US" dirty="0" smtClean="0"/>
              <a:t>phone</a:t>
            </a:r>
          </a:p>
          <a:p>
            <a:pPr lvl="1"/>
            <a:r>
              <a:rPr lang="en-US" dirty="0" smtClean="0"/>
              <a:t>Let the </a:t>
            </a:r>
            <a:r>
              <a:rPr lang="en-US" dirty="0" err="1" smtClean="0"/>
              <a:t>MaizeGDB</a:t>
            </a:r>
            <a:r>
              <a:rPr lang="en-US" dirty="0" smtClean="0"/>
              <a:t> group know when to rejoin the conference call</a:t>
            </a:r>
          </a:p>
          <a:p>
            <a:pPr lvl="1"/>
            <a:r>
              <a:rPr lang="en-US" dirty="0"/>
              <a:t>Brief Verbal Feedback from WG to </a:t>
            </a:r>
            <a:r>
              <a:rPr lang="en-US" dirty="0" err="1"/>
              <a:t>MaizeGDB</a:t>
            </a:r>
            <a:r>
              <a:rPr lang="en-US" dirty="0"/>
              <a:t> Team </a:t>
            </a:r>
            <a:r>
              <a:rPr lang="en-US" dirty="0" smtClean="0"/>
              <a:t>(3</a:t>
            </a:r>
            <a:r>
              <a:rPr lang="en-US" dirty="0"/>
              <a:t>:45pm CST)</a:t>
            </a:r>
          </a:p>
          <a:p>
            <a:pPr marL="411480" lvl="1" indent="0">
              <a:buNone/>
            </a:pPr>
            <a:endParaRPr lang="en-US" dirty="0" smtClean="0"/>
          </a:p>
          <a:p>
            <a:r>
              <a:rPr lang="en-US" dirty="0" smtClean="0"/>
              <a:t>Written Report from the Working Group by March 31, 2016</a:t>
            </a:r>
          </a:p>
          <a:p>
            <a:pPr lvl="2"/>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42</a:t>
            </a:fld>
            <a:endParaRPr lang="en-US"/>
          </a:p>
        </p:txBody>
      </p:sp>
      <p:pic>
        <p:nvPicPr>
          <p:cNvPr id="5" name="Picture 4"/>
          <p:cNvPicPr>
            <a:picLocks noChangeAspect="1"/>
          </p:cNvPicPr>
          <p:nvPr/>
        </p:nvPicPr>
        <p:blipFill>
          <a:blip r:embed="rId2">
            <a:alphaModFix amt="59000"/>
          </a:blip>
          <a:stretch>
            <a:fillRect/>
          </a:stretch>
        </p:blipFill>
        <p:spPr>
          <a:xfrm>
            <a:off x="6945829" y="0"/>
            <a:ext cx="1482803" cy="858253"/>
          </a:xfrm>
          <a:prstGeom prst="rect">
            <a:avLst/>
          </a:prstGeom>
        </p:spPr>
      </p:pic>
    </p:spTree>
    <p:extLst>
      <p:ext uri="{BB962C8B-B14F-4D97-AF65-F5344CB8AC3E}">
        <p14:creationId xmlns:p14="http://schemas.microsoft.com/office/powerpoint/2010/main" val="1999040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 </a:t>
            </a:r>
            <a:r>
              <a:rPr lang="en-US" dirty="0"/>
              <a:t>Executive </a:t>
            </a:r>
            <a:r>
              <a:rPr lang="en-US" dirty="0" smtClean="0"/>
              <a:t>Closed Session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43</a:t>
            </a:fld>
            <a:endParaRPr lang="en-US"/>
          </a:p>
        </p:txBody>
      </p:sp>
      <p:sp>
        <p:nvSpPr>
          <p:cNvPr id="6" name="Content Placeholder 5"/>
          <p:cNvSpPr>
            <a:spLocks noGrp="1"/>
          </p:cNvSpPr>
          <p:nvPr>
            <p:ph idx="1"/>
          </p:nvPr>
        </p:nvSpPr>
        <p:spPr/>
        <p:txBody>
          <a:bodyPr/>
          <a:lstStyle/>
          <a:p>
            <a:pPr marL="114300" indent="0">
              <a:buNone/>
            </a:pPr>
            <a:r>
              <a:rPr lang="en-US" dirty="0" smtClean="0"/>
              <a:t>Considerations:</a:t>
            </a:r>
          </a:p>
          <a:p>
            <a:pPr marL="571500" indent="-457200">
              <a:buFont typeface="+mj-lt"/>
              <a:buAutoNum type="arabicPeriod"/>
            </a:pPr>
            <a:r>
              <a:rPr lang="en-US" dirty="0" smtClean="0"/>
              <a:t>With </a:t>
            </a:r>
            <a:r>
              <a:rPr lang="en-US" dirty="0"/>
              <a:t>reduced staff and increased needs, we are asking more detailed charge </a:t>
            </a:r>
            <a:r>
              <a:rPr lang="en-US" dirty="0" smtClean="0"/>
              <a:t>questions.  </a:t>
            </a:r>
          </a:p>
          <a:p>
            <a:pPr marL="571500" indent="-457200">
              <a:buFont typeface="+mj-lt"/>
              <a:buAutoNum type="arabicPeriod"/>
            </a:pPr>
            <a:r>
              <a:rPr lang="en-US" dirty="0" smtClean="0"/>
              <a:t>The priorities you suggest will guide our hiring decisions.</a:t>
            </a:r>
          </a:p>
          <a:p>
            <a:pPr marL="571500" indent="-457200">
              <a:buFont typeface="+mj-lt"/>
              <a:buAutoNum type="arabicPeriod"/>
            </a:pPr>
            <a:r>
              <a:rPr lang="en-US" dirty="0" smtClean="0"/>
              <a:t>We value your help in setting strategic priorities, as even </a:t>
            </a:r>
            <a:r>
              <a:rPr lang="en-US" dirty="0"/>
              <a:t>fully </a:t>
            </a:r>
            <a:r>
              <a:rPr lang="en-US" dirty="0" smtClean="0"/>
              <a:t>staffed we may only be able to focus on a subset of the items listed.</a:t>
            </a:r>
          </a:p>
          <a:p>
            <a:pPr marL="571500" indent="-457200">
              <a:buFont typeface="+mj-lt"/>
              <a:buAutoNum type="arabicPeriod"/>
            </a:pPr>
            <a:r>
              <a:rPr lang="en-US" dirty="0" smtClean="0"/>
              <a:t>We start planning for the next 5-year project plan next year, the WG-report will help guide this process.</a:t>
            </a:r>
          </a:p>
          <a:p>
            <a:pPr marL="571500" indent="-457200">
              <a:buFont typeface="+mj-lt"/>
              <a:buAutoNum type="arabicPeriod"/>
            </a:pPr>
            <a:endParaRPr lang="en-US" dirty="0"/>
          </a:p>
          <a:p>
            <a:endParaRPr lang="en-US" dirty="0" smtClean="0"/>
          </a:p>
          <a:p>
            <a:endParaRPr lang="en-US" dirty="0"/>
          </a:p>
        </p:txBody>
      </p:sp>
      <p:pic>
        <p:nvPicPr>
          <p:cNvPr id="5" name="Picture 4"/>
          <p:cNvPicPr>
            <a:picLocks noChangeAspect="1"/>
          </p:cNvPicPr>
          <p:nvPr/>
        </p:nvPicPr>
        <p:blipFill>
          <a:blip r:embed="rId2">
            <a:alphaModFix amt="59000"/>
          </a:blip>
          <a:stretch>
            <a:fillRect/>
          </a:stretch>
        </p:blipFill>
        <p:spPr>
          <a:xfrm>
            <a:off x="6945829" y="0"/>
            <a:ext cx="1482803" cy="858253"/>
          </a:xfrm>
          <a:prstGeom prst="rect">
            <a:avLst/>
          </a:prstGeom>
        </p:spPr>
      </p:pic>
    </p:spTree>
    <p:extLst>
      <p:ext uri="{BB962C8B-B14F-4D97-AF65-F5344CB8AC3E}">
        <p14:creationId xmlns:p14="http://schemas.microsoft.com/office/powerpoint/2010/main" val="3931934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91" y="170821"/>
            <a:ext cx="8114044" cy="6561575"/>
          </a:xfrm>
        </p:spPr>
        <p:txBody>
          <a:bodyPr>
            <a:normAutofit fontScale="85000" lnSpcReduction="20000"/>
          </a:bodyPr>
          <a:lstStyle/>
          <a:p>
            <a:pPr marL="114300" indent="0">
              <a:buNone/>
            </a:pPr>
            <a:r>
              <a:rPr lang="en-US" sz="3800" b="1" u="sng" dirty="0">
                <a:solidFill>
                  <a:schemeClr val="tx2"/>
                </a:solidFill>
              </a:rPr>
              <a:t>Charge 1:  Genome </a:t>
            </a:r>
            <a:r>
              <a:rPr lang="en-US" sz="3800" b="1" u="sng" dirty="0" smtClean="0">
                <a:solidFill>
                  <a:schemeClr val="tx2"/>
                </a:solidFill>
              </a:rPr>
              <a:t>Assembly Stewardship</a:t>
            </a:r>
            <a:r>
              <a:rPr lang="en-US" sz="3800" dirty="0" smtClean="0">
                <a:solidFill>
                  <a:schemeClr val="tx2"/>
                </a:solidFill>
              </a:rPr>
              <a:t> </a:t>
            </a:r>
            <a:r>
              <a:rPr lang="en-US" sz="3100" dirty="0" smtClean="0">
                <a:solidFill>
                  <a:schemeClr val="tx2"/>
                </a:solidFill>
              </a:rPr>
              <a:t> </a:t>
            </a:r>
          </a:p>
          <a:p>
            <a:pPr marL="114300" indent="0">
              <a:buNone/>
            </a:pPr>
            <a:endParaRPr lang="en-US" sz="2600" dirty="0"/>
          </a:p>
          <a:p>
            <a:pPr marL="628650" lvl="0" indent="-514350">
              <a:buFont typeface="+mj-lt"/>
              <a:buAutoNum type="arabicPeriod"/>
            </a:pPr>
            <a:r>
              <a:rPr lang="en-US" sz="2300" b="1" dirty="0"/>
              <a:t>Should we devote curation effort into patch and new assembly releases for B73?</a:t>
            </a:r>
            <a:r>
              <a:rPr lang="en-US" sz="2300" dirty="0"/>
              <a:t>  </a:t>
            </a:r>
            <a:endParaRPr lang="en-US" sz="2300" dirty="0" smtClean="0"/>
          </a:p>
          <a:p>
            <a:pPr marL="777240" lvl="2" indent="0">
              <a:buNone/>
            </a:pPr>
            <a:r>
              <a:rPr lang="en-US" sz="2100" dirty="0" smtClean="0"/>
              <a:t>Utilizing GRC tools/pipeline requires skilled </a:t>
            </a:r>
            <a:r>
              <a:rPr lang="en-US" sz="2100" dirty="0" err="1" smtClean="0"/>
              <a:t>curation</a:t>
            </a:r>
            <a:r>
              <a:rPr lang="en-US" sz="2100" dirty="0" smtClean="0"/>
              <a:t> activity; should we redirect </a:t>
            </a:r>
            <a:r>
              <a:rPr lang="en-US" sz="2100" dirty="0" err="1" smtClean="0"/>
              <a:t>curation</a:t>
            </a:r>
            <a:r>
              <a:rPr lang="en-US" sz="2100" dirty="0" smtClean="0"/>
              <a:t> effort?</a:t>
            </a:r>
          </a:p>
          <a:p>
            <a:pPr marL="777240" lvl="2" indent="0">
              <a:buNone/>
            </a:pPr>
            <a:endParaRPr lang="en-US" sz="2200" dirty="0"/>
          </a:p>
          <a:p>
            <a:pPr marL="628650" lvl="0" indent="-514350">
              <a:buFont typeface="+mj-lt"/>
              <a:buAutoNum type="arabicPeriod"/>
            </a:pPr>
            <a:r>
              <a:rPr lang="en-US" sz="2300" b="1" dirty="0"/>
              <a:t>Should we continue to collect new assemblies and related metadata</a:t>
            </a:r>
            <a:r>
              <a:rPr lang="en-US" sz="2300" b="1" dirty="0" smtClean="0"/>
              <a:t>?</a:t>
            </a:r>
          </a:p>
          <a:p>
            <a:pPr marL="777240" lvl="2" indent="0">
              <a:buNone/>
            </a:pPr>
            <a:r>
              <a:rPr lang="en-US" sz="2100" dirty="0"/>
              <a:t>S</a:t>
            </a:r>
            <a:r>
              <a:rPr lang="en-US" sz="2100" dirty="0" smtClean="0"/>
              <a:t>hould </a:t>
            </a:r>
            <a:r>
              <a:rPr lang="en-US" sz="2100" dirty="0"/>
              <a:t>we integrate the data into MaizeGDB; </a:t>
            </a:r>
            <a:r>
              <a:rPr lang="en-US" sz="2100" dirty="0" err="1"/>
              <a:t>eg</a:t>
            </a:r>
            <a:r>
              <a:rPr lang="en-US" sz="2100" dirty="0"/>
              <a:t>, make gene models pages for every set of genes?  Provide a genome browser?  Provide a </a:t>
            </a:r>
            <a:r>
              <a:rPr lang="en-US" sz="2100" dirty="0" err="1"/>
              <a:t>Cyc</a:t>
            </a:r>
            <a:r>
              <a:rPr lang="en-US" sz="2100" dirty="0"/>
              <a:t> view?  </a:t>
            </a:r>
            <a:endParaRPr lang="en-US" sz="2100" dirty="0" smtClean="0"/>
          </a:p>
          <a:p>
            <a:pPr marL="777240" lvl="2" indent="0">
              <a:buNone/>
            </a:pPr>
            <a:endParaRPr lang="en-US" sz="2200" dirty="0"/>
          </a:p>
          <a:p>
            <a:pPr marL="628650" indent="-514350">
              <a:buFont typeface="+mj-lt"/>
              <a:buAutoNum type="arabicPeriod"/>
            </a:pPr>
            <a:r>
              <a:rPr lang="en-US" sz="2300" b="1" dirty="0" smtClean="0"/>
              <a:t>What </a:t>
            </a:r>
            <a:r>
              <a:rPr lang="en-US" sz="2300" b="1" dirty="0"/>
              <a:t>should </a:t>
            </a:r>
            <a:r>
              <a:rPr lang="en-US" sz="2300" b="1" dirty="0" err="1"/>
              <a:t>MaizeGDB’s</a:t>
            </a:r>
            <a:r>
              <a:rPr lang="en-US" sz="2300" b="1" dirty="0"/>
              <a:t> role be in encouraging researchers to submit genome assemblies to </a:t>
            </a:r>
            <a:r>
              <a:rPr lang="en-US" sz="2300" b="1" dirty="0" err="1"/>
              <a:t>GenBank</a:t>
            </a:r>
            <a:r>
              <a:rPr lang="en-US" sz="2300" b="1" dirty="0"/>
              <a:t>?</a:t>
            </a:r>
            <a:r>
              <a:rPr lang="en-US" sz="2300" dirty="0"/>
              <a:t> </a:t>
            </a:r>
          </a:p>
          <a:p>
            <a:pPr marL="777240" lvl="2" indent="0">
              <a:buNone/>
            </a:pPr>
            <a:r>
              <a:rPr lang="en-US" sz="2100" dirty="0" smtClean="0"/>
              <a:t>We are </a:t>
            </a:r>
            <a:r>
              <a:rPr lang="en-US" sz="2100" dirty="0"/>
              <a:t>developing a metadata collection template to ease the </a:t>
            </a:r>
            <a:r>
              <a:rPr lang="en-US" sz="2100" dirty="0" smtClean="0"/>
              <a:t>submission. </a:t>
            </a:r>
            <a:r>
              <a:rPr lang="en-US" sz="2100" dirty="0"/>
              <a:t>The template will be made freely available </a:t>
            </a:r>
            <a:r>
              <a:rPr lang="en-US" sz="2100" dirty="0" smtClean="0"/>
              <a:t>at </a:t>
            </a:r>
            <a:r>
              <a:rPr lang="en-US" sz="2100" dirty="0" err="1" smtClean="0"/>
              <a:t>MaizeGDB</a:t>
            </a:r>
            <a:r>
              <a:rPr lang="en-US" sz="2100" dirty="0" smtClean="0"/>
              <a:t>?</a:t>
            </a:r>
          </a:p>
          <a:p>
            <a:pPr marL="777240" lvl="2" indent="0">
              <a:buNone/>
            </a:pPr>
            <a:endParaRPr lang="en-US" sz="2200" dirty="0"/>
          </a:p>
          <a:p>
            <a:pPr marL="628650" lvl="0" indent="-514350">
              <a:buFont typeface="+mj-lt"/>
              <a:buAutoNum type="arabicPeriod"/>
            </a:pPr>
            <a:r>
              <a:rPr lang="en-US" sz="2300" b="1" dirty="0"/>
              <a:t>Should we </a:t>
            </a:r>
            <a:r>
              <a:rPr lang="en-US" sz="2300" b="1" dirty="0" smtClean="0"/>
              <a:t>map any data </a:t>
            </a:r>
            <a:r>
              <a:rPr lang="en-US" sz="2300" b="1" dirty="0"/>
              <a:t>from B73 RefGen_v2/v3 to the v4 assembly? </a:t>
            </a:r>
            <a:endParaRPr lang="en-US" sz="2300" b="1" dirty="0" smtClean="0"/>
          </a:p>
          <a:p>
            <a:pPr marL="777240" lvl="2" indent="0">
              <a:buNone/>
            </a:pPr>
            <a:r>
              <a:rPr lang="en-US" sz="2100" dirty="0" smtClean="0"/>
              <a:t>B73 </a:t>
            </a:r>
            <a:r>
              <a:rPr lang="en-US" sz="2100" dirty="0"/>
              <a:t>RefGen_v2 </a:t>
            </a:r>
            <a:r>
              <a:rPr lang="en-US" sz="2100" dirty="0" smtClean="0"/>
              <a:t>has </a:t>
            </a:r>
            <a:r>
              <a:rPr lang="en-US" sz="2100" dirty="0"/>
              <a:t>58 tracks of data.  Twenty-six of those were computationally </a:t>
            </a:r>
            <a:r>
              <a:rPr lang="en-US" sz="2100" dirty="0" smtClean="0"/>
              <a:t>projected </a:t>
            </a:r>
            <a:r>
              <a:rPr lang="en-US" sz="2100" dirty="0"/>
              <a:t>onto v3, while only 11 tracks were mapped directly to v3.  Tracks are listed here </a:t>
            </a:r>
            <a:r>
              <a:rPr lang="en-US" sz="2100" dirty="0">
                <a:hlinkClick r:id="rId3"/>
              </a:rPr>
              <a:t>http://www.maizegdb.org/gbrowse</a:t>
            </a:r>
            <a:r>
              <a:rPr lang="en-US" sz="2100" dirty="0"/>
              <a:t> under the “select track” tab</a:t>
            </a:r>
            <a:r>
              <a:rPr lang="en-US" sz="2100" dirty="0" smtClean="0"/>
              <a:t>. </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44</a:t>
            </a:fld>
            <a:endParaRPr lang="en-US"/>
          </a:p>
        </p:txBody>
      </p:sp>
    </p:spTree>
    <p:extLst>
      <p:ext uri="{BB962C8B-B14F-4D97-AF65-F5344CB8AC3E}">
        <p14:creationId xmlns:p14="http://schemas.microsoft.com/office/powerpoint/2010/main" val="2597236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91" y="170821"/>
            <a:ext cx="8114044" cy="6561575"/>
          </a:xfrm>
        </p:spPr>
        <p:txBody>
          <a:bodyPr>
            <a:normAutofit/>
          </a:bodyPr>
          <a:lstStyle/>
          <a:p>
            <a:pPr marL="114300" indent="0">
              <a:buNone/>
            </a:pPr>
            <a:r>
              <a:rPr lang="en-US" sz="2900" b="1" u="sng" dirty="0">
                <a:solidFill>
                  <a:srgbClr val="675E47"/>
                </a:solidFill>
              </a:rPr>
              <a:t>Charge 2:  Big Data set identification, evaluation and </a:t>
            </a:r>
            <a:r>
              <a:rPr lang="en-US" sz="2900" b="1" u="sng" dirty="0" smtClean="0">
                <a:solidFill>
                  <a:srgbClr val="675E47"/>
                </a:solidFill>
              </a:rPr>
              <a:t>incorporation</a:t>
            </a:r>
          </a:p>
          <a:p>
            <a:pPr marL="457200" lvl="0" indent="-342900">
              <a:buFont typeface="+mj-lt"/>
              <a:buAutoNum type="arabicPeriod"/>
            </a:pPr>
            <a:r>
              <a:rPr lang="en-US" sz="1800" b="1" dirty="0" smtClean="0"/>
              <a:t>How </a:t>
            </a:r>
            <a:r>
              <a:rPr lang="en-US" sz="1800" b="1" dirty="0"/>
              <a:t>do we triage Big Data sets reported in the literature? </a:t>
            </a:r>
            <a:endParaRPr lang="en-US" sz="1800" b="1" dirty="0" smtClean="0"/>
          </a:p>
          <a:p>
            <a:pPr marL="411480" lvl="1" indent="0">
              <a:buNone/>
            </a:pPr>
            <a:r>
              <a:rPr lang="en-US" sz="1600" dirty="0" smtClean="0"/>
              <a:t>This </a:t>
            </a:r>
            <a:r>
              <a:rPr lang="en-US" sz="1600" dirty="0"/>
              <a:t>includes data sets that could be accessible by a genome browser, </a:t>
            </a:r>
            <a:r>
              <a:rPr lang="en-US" sz="1600" dirty="0" smtClean="0"/>
              <a:t>by </a:t>
            </a:r>
            <a:r>
              <a:rPr lang="en-US" sz="1600" dirty="0" err="1"/>
              <a:t>MaizeMine</a:t>
            </a:r>
            <a:r>
              <a:rPr lang="en-US" sz="1600" dirty="0"/>
              <a:t>, </a:t>
            </a:r>
            <a:r>
              <a:rPr lang="en-US" sz="1600" dirty="0" smtClean="0"/>
              <a:t> </a:t>
            </a:r>
            <a:r>
              <a:rPr lang="en-US" sz="1600" dirty="0"/>
              <a:t>by special genotype-phenotype queries or other tools.  Can you suggest new ways to evaluate large datasets? Ways to get community help to recommend data</a:t>
            </a:r>
            <a:r>
              <a:rPr lang="en-US" sz="1600" dirty="0" smtClean="0"/>
              <a:t>?</a:t>
            </a:r>
          </a:p>
          <a:p>
            <a:pPr marL="457200" lvl="0" indent="-342900">
              <a:buFont typeface="+mj-lt"/>
              <a:buAutoNum type="arabicPeriod"/>
            </a:pPr>
            <a:endParaRPr lang="en-US" sz="1000" dirty="0"/>
          </a:p>
          <a:p>
            <a:pPr marL="457200" lvl="0" indent="-342900">
              <a:buFont typeface="+mj-lt"/>
              <a:buAutoNum type="arabicPeriod"/>
            </a:pPr>
            <a:r>
              <a:rPr lang="en-US" sz="1800" b="1" dirty="0"/>
              <a:t>Our Project Plan Objective 2 is to incorporate experimentally confirmed functional genomic annotation including: GO annotation, phenotype/trait annotation, quantitative trait values, and  Metabolic Pathway data.</a:t>
            </a:r>
            <a:r>
              <a:rPr lang="en-US" sz="1800" dirty="0"/>
              <a:t>  </a:t>
            </a:r>
            <a:endParaRPr lang="en-US" sz="1800" dirty="0" smtClean="0"/>
          </a:p>
          <a:p>
            <a:pPr marL="411480" lvl="1" indent="0">
              <a:buNone/>
            </a:pPr>
            <a:r>
              <a:rPr lang="en-US" sz="1600" dirty="0" smtClean="0"/>
              <a:t>This </a:t>
            </a:r>
            <a:r>
              <a:rPr lang="en-US" sz="1600" dirty="0"/>
              <a:t>requires extensive manual literature curation. Can you suggest better, faster, less labor intensive ways to accomplish this objective?  Possibilities include using the Editorial board, automated literature annotation, work with journals to get authors to submit pre-publication, develop and send templates to authors post-publication, and more</a:t>
            </a:r>
            <a:r>
              <a:rPr lang="en-US" sz="1600" dirty="0" smtClean="0"/>
              <a:t>.</a:t>
            </a:r>
          </a:p>
          <a:p>
            <a:pPr marL="457200" lvl="0" indent="-342900">
              <a:buFont typeface="+mj-lt"/>
              <a:buAutoNum type="arabicPeriod"/>
            </a:pPr>
            <a:endParaRPr lang="en-US" sz="1000" dirty="0"/>
          </a:p>
          <a:p>
            <a:pPr marL="457200" indent="-342900">
              <a:buFont typeface="+mj-lt"/>
              <a:buAutoNum type="arabicPeriod"/>
            </a:pPr>
            <a:r>
              <a:rPr lang="en-US" sz="1800" b="1" dirty="0"/>
              <a:t>How valuable is comprehensive integration of public QTL and GWAS data at MaizeGDB? </a:t>
            </a:r>
            <a:endParaRPr lang="en-US" sz="1800" b="1" dirty="0" smtClean="0"/>
          </a:p>
          <a:p>
            <a:pPr marL="411480" lvl="1" indent="0">
              <a:buNone/>
            </a:pPr>
            <a:r>
              <a:rPr lang="en-US" sz="1600" dirty="0" smtClean="0"/>
              <a:t>Currently </a:t>
            </a:r>
            <a:r>
              <a:rPr lang="en-US" sz="1600" dirty="0"/>
              <a:t>we integrate into MaizeGDB a subset of available trait scores with metadata, but do not add researcher</a:t>
            </a:r>
            <a:r>
              <a:rPr lang="en-US" sz="1600" dirty="0" smtClean="0"/>
              <a:t>-identified </a:t>
            </a:r>
            <a:r>
              <a:rPr lang="en-US" sz="1600" dirty="0"/>
              <a:t>QTL loci, either defined by a SNP or more loosely by a genetic region.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2373033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91" y="170821"/>
            <a:ext cx="8114044" cy="6561575"/>
          </a:xfrm>
        </p:spPr>
        <p:txBody>
          <a:bodyPr>
            <a:normAutofit/>
          </a:bodyPr>
          <a:lstStyle/>
          <a:p>
            <a:pPr marL="114300" indent="0">
              <a:buNone/>
            </a:pPr>
            <a:r>
              <a:rPr lang="en-US" sz="2900" b="1" u="sng" dirty="0">
                <a:solidFill>
                  <a:srgbClr val="675E47"/>
                </a:solidFill>
              </a:rPr>
              <a:t>Charge 3:  Tool </a:t>
            </a:r>
            <a:r>
              <a:rPr lang="en-US" sz="2900" b="1" u="sng" dirty="0" smtClean="0">
                <a:solidFill>
                  <a:srgbClr val="675E47"/>
                </a:solidFill>
              </a:rPr>
              <a:t>Development</a:t>
            </a:r>
          </a:p>
          <a:p>
            <a:pPr marL="457200" lvl="0" indent="-342900">
              <a:buFont typeface="+mj-lt"/>
              <a:buAutoNum type="arabicPeriod"/>
            </a:pPr>
            <a:endParaRPr lang="en-US" sz="1800" dirty="0" smtClean="0"/>
          </a:p>
          <a:p>
            <a:pPr marL="457200" lvl="0" indent="-342900">
              <a:buFont typeface="+mj-lt"/>
              <a:buAutoNum type="arabicPeriod"/>
            </a:pPr>
            <a:r>
              <a:rPr lang="en-US" sz="1800" b="1" dirty="0" smtClean="0"/>
              <a:t>Should </a:t>
            </a:r>
            <a:r>
              <a:rPr lang="en-US" sz="1800" b="1" dirty="0"/>
              <a:t>we improve existing tools to visualize and access large-scale diversity data (genotype, SNP and GBS data) such as haplotype viewers</a:t>
            </a:r>
            <a:r>
              <a:rPr lang="en-US" sz="1800" b="1" dirty="0" smtClean="0"/>
              <a:t>?</a:t>
            </a:r>
          </a:p>
          <a:p>
            <a:pPr marL="457200" lvl="0" indent="-342900">
              <a:buFont typeface="+mj-lt"/>
              <a:buAutoNum type="arabicPeriod"/>
            </a:pPr>
            <a:endParaRPr lang="en-US" sz="1000" dirty="0"/>
          </a:p>
          <a:p>
            <a:pPr marL="457200" lvl="0" indent="-342900">
              <a:buFont typeface="+mj-lt"/>
              <a:buAutoNum type="arabicPeriod"/>
            </a:pPr>
            <a:r>
              <a:rPr lang="en-US" sz="1800" b="1" dirty="0"/>
              <a:t>Should we transition to the </a:t>
            </a:r>
            <a:r>
              <a:rPr lang="en-US" sz="1800" b="1" dirty="0" err="1"/>
              <a:t>JBrowse</a:t>
            </a:r>
            <a:r>
              <a:rPr lang="en-US" sz="1800" b="1" dirty="0"/>
              <a:t> genome browser to handle larger datasets</a:t>
            </a:r>
            <a:r>
              <a:rPr lang="en-US" sz="1800" b="1" dirty="0" smtClean="0"/>
              <a:t>?</a:t>
            </a:r>
          </a:p>
          <a:p>
            <a:pPr marL="457200" lvl="0" indent="-342900">
              <a:buFont typeface="+mj-lt"/>
              <a:buAutoNum type="arabicPeriod"/>
            </a:pPr>
            <a:endParaRPr lang="en-US" sz="1000" dirty="0"/>
          </a:p>
          <a:p>
            <a:pPr marL="457200" lvl="0" indent="-342900">
              <a:buFont typeface="+mj-lt"/>
              <a:buAutoNum type="arabicPeriod"/>
            </a:pPr>
            <a:r>
              <a:rPr lang="en-US" sz="1800" b="1" dirty="0"/>
              <a:t>Should we improve query tools that use the hierarchical nature of ontologies with regard to phenotypes, mutants and genes?  </a:t>
            </a:r>
            <a:endParaRPr lang="en-US" sz="1800" b="1" dirty="0" smtClean="0"/>
          </a:p>
          <a:p>
            <a:pPr marL="411480" lvl="1" indent="0">
              <a:buNone/>
            </a:pPr>
            <a:r>
              <a:rPr lang="en-US" sz="1600" dirty="0" smtClean="0"/>
              <a:t>For </a:t>
            </a:r>
            <a:r>
              <a:rPr lang="en-US" sz="1600" dirty="0"/>
              <a:t>example, this tool would allow searches for mutant phenotype with parent term “leaf” to return phenotypes from all child terms (ligule, sheath, blade, margins, </a:t>
            </a:r>
            <a:r>
              <a:rPr lang="en-US" sz="1600" dirty="0" err="1"/>
              <a:t>etc</a:t>
            </a:r>
            <a:r>
              <a:rPr lang="en-US" sz="1600" dirty="0"/>
              <a:t>) as well as whole leaf phenotypes</a:t>
            </a:r>
            <a:r>
              <a:rPr lang="en-US" sz="1600" dirty="0" smtClean="0"/>
              <a:t>.</a:t>
            </a:r>
          </a:p>
          <a:p>
            <a:pPr marL="457200" lvl="0" indent="-342900">
              <a:buFont typeface="+mj-lt"/>
              <a:buAutoNum type="arabicPeriod"/>
            </a:pPr>
            <a:endParaRPr lang="en-US" sz="1000" dirty="0"/>
          </a:p>
          <a:p>
            <a:pPr marL="457200" lvl="0" indent="-342900">
              <a:buFont typeface="+mj-lt"/>
              <a:buAutoNum type="arabicPeriod"/>
            </a:pPr>
            <a:r>
              <a:rPr lang="en-US" sz="1800" b="1" dirty="0"/>
              <a:t>Should we update curation tools in collaboration with the Maize Genetics Stock Center?  </a:t>
            </a:r>
            <a:r>
              <a:rPr lang="en-US" sz="1800" dirty="0"/>
              <a:t>This would allow easier, faster manual literature </a:t>
            </a:r>
            <a:r>
              <a:rPr lang="en-US" sz="1800" dirty="0" smtClean="0"/>
              <a:t>curation and remove the complexity of having two different backend databases</a:t>
            </a:r>
            <a:r>
              <a:rPr lang="en-US" sz="1800" dirty="0"/>
              <a:t> </a:t>
            </a:r>
            <a:r>
              <a:rPr lang="en-US" sz="1800" dirty="0" smtClean="0"/>
              <a:t>(Oracle and </a:t>
            </a:r>
            <a:r>
              <a:rPr lang="en-US" sz="1800" dirty="0" err="1" smtClean="0"/>
              <a:t>Postgres</a:t>
            </a:r>
            <a:r>
              <a:rPr lang="en-US" sz="1800" dirty="0" smtClean="0"/>
              <a:t>).</a:t>
            </a:r>
          </a:p>
          <a:p>
            <a:pPr marL="457200" lvl="0" indent="-342900">
              <a:buFont typeface="+mj-lt"/>
              <a:buAutoNum type="arabicPeriod"/>
            </a:pPr>
            <a:endParaRPr lang="en-US" sz="1000" dirty="0"/>
          </a:p>
          <a:p>
            <a:pPr marL="457200" lvl="0" indent="-342900">
              <a:buFont typeface="+mj-lt"/>
              <a:buAutoNum type="arabicPeriod"/>
            </a:pPr>
            <a:r>
              <a:rPr lang="en-US" sz="1800" b="1" dirty="0"/>
              <a:t>Should we find ways to better integrate information about Mu and AC tagged sequences into all areas of MaizeGDB? </a:t>
            </a:r>
            <a:endParaRPr lang="en-US" sz="1800" b="1" dirty="0" smtClean="0"/>
          </a:p>
          <a:p>
            <a:pPr marL="411480" lvl="1" indent="0">
              <a:buNone/>
            </a:pPr>
            <a:r>
              <a:rPr lang="en-US" sz="1600" dirty="0" smtClean="0"/>
              <a:t> </a:t>
            </a:r>
            <a:r>
              <a:rPr lang="en-US" sz="1600" dirty="0"/>
              <a:t>For example, add available tagged alleles to gene model pages?</a:t>
            </a:r>
            <a:endParaRPr lang="en-US" sz="1600" u="none" strike="noStrike" dirty="0">
              <a:effectLst/>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46</a:t>
            </a:fld>
            <a:endParaRPr lang="en-US"/>
          </a:p>
        </p:txBody>
      </p:sp>
    </p:spTree>
    <p:extLst>
      <p:ext uri="{BB962C8B-B14F-4D97-AF65-F5344CB8AC3E}">
        <p14:creationId xmlns:p14="http://schemas.microsoft.com/office/powerpoint/2010/main" val="207029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91" y="170821"/>
            <a:ext cx="8114044" cy="6561575"/>
          </a:xfrm>
        </p:spPr>
        <p:txBody>
          <a:bodyPr>
            <a:normAutofit/>
          </a:bodyPr>
          <a:lstStyle/>
          <a:p>
            <a:pPr marL="114300" indent="0">
              <a:buNone/>
            </a:pPr>
            <a:r>
              <a:rPr lang="en-US" sz="2900" b="1" u="sng" dirty="0">
                <a:solidFill>
                  <a:srgbClr val="675E47"/>
                </a:solidFill>
              </a:rPr>
              <a:t>Charge 4:  Future needs and </a:t>
            </a:r>
            <a:r>
              <a:rPr lang="en-US" sz="2900" b="1" u="sng" dirty="0" smtClean="0">
                <a:solidFill>
                  <a:srgbClr val="675E47"/>
                </a:solidFill>
              </a:rPr>
              <a:t>expectations</a:t>
            </a:r>
          </a:p>
          <a:p>
            <a:pPr marL="114300" indent="0" algn="ctr">
              <a:buNone/>
            </a:pPr>
            <a:r>
              <a:rPr lang="en-US" sz="1800" i="1" dirty="0"/>
              <a:t>Below is a list of expected needs in the next 5 years.   Can you identify more, and can you comment on the importance of each of these</a:t>
            </a:r>
            <a:r>
              <a:rPr lang="en-US" sz="1800" i="1" dirty="0" smtClean="0"/>
              <a:t>?</a:t>
            </a:r>
          </a:p>
          <a:p>
            <a:pPr marL="114300" lvl="0" indent="0">
              <a:buNone/>
            </a:pPr>
            <a:endParaRPr lang="en-US" sz="1800" dirty="0"/>
          </a:p>
          <a:p>
            <a:pPr marL="457200" lvl="0" indent="-342900">
              <a:buFont typeface="+mj-lt"/>
              <a:buAutoNum type="arabicPeriod"/>
            </a:pPr>
            <a:r>
              <a:rPr lang="en-US" sz="1800" dirty="0"/>
              <a:t>Identifying and storing Genomes to Fields (G2F) type data (linking genotype and environment to phenotypes</a:t>
            </a:r>
            <a:r>
              <a:rPr lang="en-US" sz="1800" dirty="0" smtClean="0"/>
              <a:t>).</a:t>
            </a:r>
          </a:p>
          <a:p>
            <a:pPr marL="457200" lvl="0" indent="-342900">
              <a:buFont typeface="+mj-lt"/>
              <a:buAutoNum type="arabicPeriod"/>
            </a:pPr>
            <a:endParaRPr lang="en-US" sz="1000" dirty="0"/>
          </a:p>
          <a:p>
            <a:pPr marL="457200" lvl="0" indent="-342900">
              <a:buFont typeface="+mj-lt"/>
              <a:buAutoNum type="arabicPeriod"/>
            </a:pPr>
            <a:r>
              <a:rPr lang="en-US" sz="1800" dirty="0"/>
              <a:t>Finding a path to a pan genome </a:t>
            </a:r>
            <a:r>
              <a:rPr lang="en-US" sz="1800" dirty="0" smtClean="0"/>
              <a:t>infrastructure.</a:t>
            </a:r>
          </a:p>
          <a:p>
            <a:pPr marL="457200" lvl="0" indent="-342900">
              <a:buFont typeface="+mj-lt"/>
              <a:buAutoNum type="arabicPeriod"/>
            </a:pPr>
            <a:endParaRPr lang="en-US" sz="1000" dirty="0"/>
          </a:p>
          <a:p>
            <a:pPr marL="457200" lvl="0" indent="-342900">
              <a:buFont typeface="+mj-lt"/>
              <a:buAutoNum type="arabicPeriod"/>
            </a:pPr>
            <a:r>
              <a:rPr lang="en-US" sz="1800" dirty="0"/>
              <a:t>Using large-scale semi-automated literature curation, such as annotation by publisher and authors check as part of proof-</a:t>
            </a:r>
            <a:r>
              <a:rPr lang="en-US" sz="1800" dirty="0" smtClean="0"/>
              <a:t>reading</a:t>
            </a:r>
            <a:r>
              <a:rPr lang="en-US" sz="1800" dirty="0"/>
              <a:t> </a:t>
            </a:r>
            <a:r>
              <a:rPr lang="en-US" sz="1800" dirty="0" smtClean="0"/>
              <a:t>pre-publication, </a:t>
            </a:r>
            <a:r>
              <a:rPr lang="en-US" sz="1800" dirty="0" err="1" smtClean="0"/>
              <a:t>etc</a:t>
            </a:r>
            <a:endParaRPr lang="en-US" sz="1800" dirty="0" smtClean="0"/>
          </a:p>
          <a:p>
            <a:pPr marL="457200" lvl="0" indent="-342900">
              <a:buFont typeface="+mj-lt"/>
              <a:buAutoNum type="arabicPeriod"/>
            </a:pPr>
            <a:endParaRPr lang="en-US" sz="1000" dirty="0"/>
          </a:p>
          <a:p>
            <a:pPr marL="457200" lvl="0" indent="-342900">
              <a:buFont typeface="+mj-lt"/>
              <a:buAutoNum type="arabicPeriod"/>
            </a:pPr>
            <a:r>
              <a:rPr lang="en-US" sz="1800" dirty="0"/>
              <a:t>Multiple maize </a:t>
            </a:r>
            <a:r>
              <a:rPr lang="en-US" sz="1800" dirty="0" smtClean="0"/>
              <a:t>genomes comparison </a:t>
            </a:r>
            <a:r>
              <a:rPr lang="en-US" sz="1800" dirty="0"/>
              <a:t>and </a:t>
            </a:r>
            <a:r>
              <a:rPr lang="en-US" sz="1800" dirty="0" smtClean="0"/>
              <a:t>display.</a:t>
            </a:r>
            <a:endParaRPr lang="en-US" sz="1800" u="none" strike="noStrike" dirty="0">
              <a:effectLst/>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3944973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4" y="1523999"/>
            <a:ext cx="7303504" cy="3838575"/>
          </a:xfrm>
        </p:spPr>
        <p:txBody>
          <a:bodyPr>
            <a:normAutofit/>
          </a:bodyPr>
          <a:lstStyle/>
          <a:p>
            <a:r>
              <a:rPr lang="en-US" dirty="0" smtClean="0"/>
              <a:t>Thank you.</a:t>
            </a:r>
            <a:br>
              <a:rPr lang="en-US" dirty="0" smtClean="0"/>
            </a:br>
            <a:r>
              <a:rPr lang="en-US" sz="4000" dirty="0" smtClean="0"/>
              <a:t>Carson’s cell: (515)520-7412 carson.andorf@ars.usda.gov</a:t>
            </a:r>
            <a:endParaRPr lang="en-US" sz="4000" i="1"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48</a:t>
            </a:fld>
            <a:endParaRPr lang="en-US" dirty="0"/>
          </a:p>
        </p:txBody>
      </p:sp>
      <p:pic>
        <p:nvPicPr>
          <p:cNvPr id="5" name="Picture 4"/>
          <p:cNvPicPr>
            <a:picLocks noChangeAspect="1"/>
          </p:cNvPicPr>
          <p:nvPr/>
        </p:nvPicPr>
        <p:blipFill>
          <a:blip r:embed="rId3">
            <a:alphaModFix amt="59000"/>
          </a:blip>
          <a:stretch>
            <a:fillRect/>
          </a:stretch>
        </p:blipFill>
        <p:spPr>
          <a:xfrm>
            <a:off x="6945829" y="5816600"/>
            <a:ext cx="1482803" cy="858253"/>
          </a:xfrm>
          <a:prstGeom prst="rect">
            <a:avLst/>
          </a:prstGeom>
        </p:spPr>
      </p:pic>
    </p:spTree>
    <p:extLst>
      <p:ext uri="{BB962C8B-B14F-4D97-AF65-F5344CB8AC3E}">
        <p14:creationId xmlns:p14="http://schemas.microsoft.com/office/powerpoint/2010/main" val="368374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State Students</a:t>
            </a:r>
            <a:endParaRPr lang="en-US" dirty="0"/>
          </a:p>
        </p:txBody>
      </p:sp>
      <p:sp>
        <p:nvSpPr>
          <p:cNvPr id="3" name="Content Placeholder 2"/>
          <p:cNvSpPr>
            <a:spLocks noGrp="1"/>
          </p:cNvSpPr>
          <p:nvPr>
            <p:ph idx="1"/>
          </p:nvPr>
        </p:nvSpPr>
        <p:spPr>
          <a:xfrm>
            <a:off x="457200" y="1257160"/>
            <a:ext cx="7620000" cy="4800600"/>
          </a:xfrm>
        </p:spPr>
        <p:txBody>
          <a:bodyPr>
            <a:normAutofit/>
          </a:bodyPr>
          <a:lstStyle/>
          <a:p>
            <a:pPr marL="114300" indent="0">
              <a:buNone/>
            </a:pPr>
            <a:endParaRPr lang="en-US" b="1" dirty="0" smtClean="0"/>
          </a:p>
          <a:p>
            <a:r>
              <a:rPr lang="en-US" b="1" dirty="0" smtClean="0"/>
              <a:t>Graduate</a:t>
            </a:r>
          </a:p>
          <a:p>
            <a:pPr lvl="1"/>
            <a:r>
              <a:rPr lang="en-US" b="1" dirty="0" err="1"/>
              <a:t>Kyoung</a:t>
            </a:r>
            <a:r>
              <a:rPr lang="en-US" b="1" dirty="0"/>
              <a:t> </a:t>
            </a:r>
            <a:r>
              <a:rPr lang="en-US" b="1" dirty="0" err="1"/>
              <a:t>Tak</a:t>
            </a:r>
            <a:r>
              <a:rPr lang="en-US" b="1" dirty="0"/>
              <a:t> Cho</a:t>
            </a:r>
            <a:r>
              <a:rPr lang="en-US" dirty="0"/>
              <a:t>, Ph.D. </a:t>
            </a:r>
            <a:endParaRPr lang="en-US" dirty="0" smtClean="0"/>
          </a:p>
          <a:p>
            <a:pPr lvl="1"/>
            <a:r>
              <a:rPr lang="en-US" b="1" dirty="0"/>
              <a:t>Nancy </a:t>
            </a:r>
            <a:r>
              <a:rPr lang="en-US" b="1" dirty="0" err="1"/>
              <a:t>Manchaanda</a:t>
            </a:r>
            <a:r>
              <a:rPr lang="en-US" dirty="0"/>
              <a:t>, Ph.D. </a:t>
            </a:r>
            <a:endParaRPr lang="en-US" dirty="0" smtClean="0"/>
          </a:p>
          <a:p>
            <a:pPr marL="411480" lvl="1" indent="0">
              <a:buNone/>
            </a:pPr>
            <a:endParaRPr lang="en-US" b="1" dirty="0"/>
          </a:p>
          <a:p>
            <a:r>
              <a:rPr lang="en-US" b="1" dirty="0" smtClean="0"/>
              <a:t>Undergraduate:</a:t>
            </a:r>
            <a:endParaRPr lang="en-US" b="1" dirty="0"/>
          </a:p>
          <a:p>
            <a:pPr lvl="1"/>
            <a:r>
              <a:rPr lang="en-US" b="1" dirty="0" smtClean="0"/>
              <a:t>Michael </a:t>
            </a:r>
            <a:r>
              <a:rPr lang="en-US" b="1" dirty="0"/>
              <a:t>Brumfield</a:t>
            </a:r>
            <a:r>
              <a:rPr lang="en-US" dirty="0"/>
              <a:t>, </a:t>
            </a:r>
            <a:r>
              <a:rPr lang="en-US" dirty="0" smtClean="0"/>
              <a:t>interface developer</a:t>
            </a:r>
            <a:endParaRPr lang="en-US" dirty="0"/>
          </a:p>
          <a:p>
            <a:pPr lvl="1"/>
            <a:r>
              <a:rPr lang="en-US" b="1" dirty="0" smtClean="0"/>
              <a:t>Brittney </a:t>
            </a:r>
            <a:r>
              <a:rPr lang="en-US" b="1" dirty="0"/>
              <a:t>Dunfee</a:t>
            </a:r>
            <a:r>
              <a:rPr lang="en-US" dirty="0"/>
              <a:t>, </a:t>
            </a:r>
            <a:r>
              <a:rPr lang="en-US" dirty="0" smtClean="0"/>
              <a:t>curator</a:t>
            </a:r>
            <a:endParaRPr lang="en-US" dirty="0"/>
          </a:p>
          <a:p>
            <a:pPr lvl="1"/>
            <a:r>
              <a:rPr lang="en-US" b="1" dirty="0" smtClean="0"/>
              <a:t>Ashley </a:t>
            </a:r>
            <a:r>
              <a:rPr lang="en-US" b="1" dirty="0"/>
              <a:t>Enger</a:t>
            </a:r>
            <a:r>
              <a:rPr lang="en-US" dirty="0"/>
              <a:t>, </a:t>
            </a:r>
            <a:r>
              <a:rPr lang="en-US" dirty="0" smtClean="0"/>
              <a:t>graphic </a:t>
            </a:r>
            <a:r>
              <a:rPr lang="en-US" dirty="0"/>
              <a:t>and multimedia </a:t>
            </a:r>
            <a:r>
              <a:rPr lang="en-US" dirty="0" smtClean="0"/>
              <a:t>designer</a:t>
            </a:r>
            <a:r>
              <a:rPr lang="en-US" dirty="0"/>
              <a:t> </a:t>
            </a:r>
            <a:endParaRPr lang="en-US" dirty="0" smtClean="0"/>
          </a:p>
          <a:p>
            <a:pPr lvl="1"/>
            <a:r>
              <a:rPr lang="en-US" b="1" dirty="0"/>
              <a:t>David Schott</a:t>
            </a:r>
            <a:r>
              <a:rPr lang="en-US" dirty="0"/>
              <a:t>, interface developer</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pic>
        <p:nvPicPr>
          <p:cNvPr id="5" name="Picture 4"/>
          <p:cNvPicPr>
            <a:picLocks noChangeAspect="1"/>
          </p:cNvPicPr>
          <p:nvPr/>
        </p:nvPicPr>
        <p:blipFill>
          <a:blip r:embed="rId2">
            <a:alphaModFix amt="59000"/>
          </a:blip>
          <a:stretch>
            <a:fillRect/>
          </a:stretch>
        </p:blipFill>
        <p:spPr>
          <a:xfrm rot="16200000">
            <a:off x="8423164" y="340811"/>
            <a:ext cx="746494" cy="432074"/>
          </a:xfrm>
          <a:prstGeom prst="rect">
            <a:avLst/>
          </a:prstGeom>
        </p:spPr>
      </p:pic>
    </p:spTree>
    <p:extLst>
      <p:ext uri="{BB962C8B-B14F-4D97-AF65-F5344CB8AC3E}">
        <p14:creationId xmlns:p14="http://schemas.microsoft.com/office/powerpoint/2010/main" val="1687207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Vacant positions</a:t>
            </a:r>
            <a:endParaRPr lang="en-US" dirty="0"/>
          </a:p>
        </p:txBody>
      </p:sp>
      <p:sp>
        <p:nvSpPr>
          <p:cNvPr id="3" name="Content Placeholder 2"/>
          <p:cNvSpPr>
            <a:spLocks noGrp="1"/>
          </p:cNvSpPr>
          <p:nvPr>
            <p:ph idx="1"/>
          </p:nvPr>
        </p:nvSpPr>
        <p:spPr>
          <a:xfrm>
            <a:off x="457200" y="1600200"/>
            <a:ext cx="8074588" cy="4800600"/>
          </a:xfrm>
        </p:spPr>
        <p:txBody>
          <a:bodyPr>
            <a:normAutofit/>
          </a:bodyPr>
          <a:lstStyle/>
          <a:p>
            <a:r>
              <a:rPr lang="en-US" b="1" dirty="0" smtClean="0"/>
              <a:t>Currently vacant:</a:t>
            </a:r>
          </a:p>
          <a:p>
            <a:pPr lvl="1"/>
            <a:r>
              <a:rPr lang="en-US" dirty="0" smtClean="0"/>
              <a:t>IT-Specialist</a:t>
            </a:r>
            <a:r>
              <a:rPr lang="en-US" dirty="0"/>
              <a:t>, full-time </a:t>
            </a:r>
            <a:r>
              <a:rPr lang="en-US" dirty="0" smtClean="0"/>
              <a:t>permanent (Vice- </a:t>
            </a:r>
            <a:r>
              <a:rPr lang="en-US" dirty="0" err="1" smtClean="0"/>
              <a:t>Andorf</a:t>
            </a:r>
            <a:r>
              <a:rPr lang="en-US" dirty="0" smtClean="0"/>
              <a:t>)</a:t>
            </a:r>
            <a:endParaRPr lang="en-US" dirty="0"/>
          </a:p>
          <a:p>
            <a:pPr lvl="1"/>
            <a:r>
              <a:rPr lang="en-US" dirty="0"/>
              <a:t>IT-Specialist, full-time </a:t>
            </a:r>
            <a:r>
              <a:rPr lang="en-US" dirty="0" smtClean="0"/>
              <a:t>permanent (Vice-Campbell)</a:t>
            </a:r>
          </a:p>
          <a:p>
            <a:endParaRPr lang="en-US" dirty="0"/>
          </a:p>
          <a:p>
            <a:r>
              <a:rPr lang="en-US" dirty="0" smtClean="0"/>
              <a:t>I</a:t>
            </a:r>
            <a:r>
              <a:rPr lang="en-US" b="1" dirty="0" smtClean="0"/>
              <a:t>n-progress:</a:t>
            </a:r>
          </a:p>
          <a:p>
            <a:pPr lvl="1"/>
            <a:r>
              <a:rPr lang="en-US" dirty="0" smtClean="0"/>
              <a:t>Postdoctoral </a:t>
            </a:r>
            <a:r>
              <a:rPr lang="en-US" dirty="0"/>
              <a:t>fellow </a:t>
            </a:r>
            <a:endParaRPr lang="en-US" dirty="0" smtClean="0"/>
          </a:p>
          <a:p>
            <a:pPr lvl="1"/>
            <a:endParaRPr lang="en-US" dirty="0"/>
          </a:p>
          <a:p>
            <a:r>
              <a:rPr lang="en-US" b="1" dirty="0" smtClean="0"/>
              <a:t>Anticipated:</a:t>
            </a:r>
          </a:p>
          <a:p>
            <a:pPr lvl="1"/>
            <a:r>
              <a:rPr lang="en-US" dirty="0" smtClean="0"/>
              <a:t>Scientist, computational biologist, </a:t>
            </a:r>
            <a:r>
              <a:rPr lang="en-US" dirty="0"/>
              <a:t>full-time </a:t>
            </a:r>
            <a:r>
              <a:rPr lang="en-US" dirty="0" smtClean="0"/>
              <a:t>permanent (Vice-</a:t>
            </a:r>
            <a:r>
              <a:rPr lang="en-US" dirty="0" err="1" smtClean="0"/>
              <a:t>Sen</a:t>
            </a:r>
            <a:r>
              <a:rPr lang="en-US" dirty="0" smtClean="0"/>
              <a:t>)</a:t>
            </a:r>
          </a:p>
          <a:p>
            <a:pPr lvl="1"/>
            <a:r>
              <a:rPr lang="en-US" dirty="0"/>
              <a:t>Scientist, </a:t>
            </a:r>
            <a:r>
              <a:rPr lang="en-US" dirty="0" smtClean="0"/>
              <a:t>curator, </a:t>
            </a:r>
            <a:r>
              <a:rPr lang="en-US" dirty="0"/>
              <a:t>full-time </a:t>
            </a:r>
            <a:r>
              <a:rPr lang="en-US" dirty="0" smtClean="0"/>
              <a:t>permanent (Vice-</a:t>
            </a:r>
            <a:r>
              <a:rPr lang="en-US" dirty="0"/>
              <a:t>Schaeffer) </a:t>
            </a:r>
            <a:endParaRPr lang="en-US" dirty="0" smtClean="0"/>
          </a:p>
          <a:p>
            <a:pPr lvl="1"/>
            <a:endParaRPr lang="en-US" dirty="0"/>
          </a:p>
          <a:p>
            <a:r>
              <a:rPr lang="en-US" b="1" dirty="0" smtClean="0"/>
              <a:t>Net gain of up to 3 FTEs</a:t>
            </a:r>
            <a:endParaRPr lang="en-US" b="1" dirty="0"/>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pic>
        <p:nvPicPr>
          <p:cNvPr id="5" name="Picture 4"/>
          <p:cNvPicPr>
            <a:picLocks noChangeAspect="1"/>
          </p:cNvPicPr>
          <p:nvPr/>
        </p:nvPicPr>
        <p:blipFill>
          <a:blip r:embed="rId2">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804804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35934" y="1524000"/>
            <a:ext cx="7303504" cy="3048000"/>
          </a:xfrm>
        </p:spPr>
        <p:txBody>
          <a:bodyPr>
            <a:normAutofit/>
          </a:bodyPr>
          <a:lstStyle/>
          <a:p>
            <a:r>
              <a:rPr lang="en-US" dirty="0" smtClean="0"/>
              <a:t>Accomplishment Highlights</a:t>
            </a:r>
            <a:endParaRPr lang="en-US" sz="4000"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7</a:t>
            </a:fld>
            <a:endParaRPr lang="en-US" dirty="0"/>
          </a:p>
        </p:txBody>
      </p:sp>
      <p:pic>
        <p:nvPicPr>
          <p:cNvPr id="5" name="Picture 4"/>
          <p:cNvPicPr>
            <a:picLocks noChangeAspect="1"/>
          </p:cNvPicPr>
          <p:nvPr/>
        </p:nvPicPr>
        <p:blipFill>
          <a:blip r:embed="rId3">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535218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MaizeGDB</a:t>
            </a:r>
            <a:r>
              <a:rPr lang="en-US" sz="4000" dirty="0" smtClean="0"/>
              <a:t> update and expansion </a:t>
            </a:r>
            <a:endParaRPr lang="en-US" sz="4000" dirty="0"/>
          </a:p>
        </p:txBody>
      </p:sp>
      <p:sp>
        <p:nvSpPr>
          <p:cNvPr id="3" name="Content Placeholder 2"/>
          <p:cNvSpPr>
            <a:spLocks noGrp="1"/>
          </p:cNvSpPr>
          <p:nvPr>
            <p:ph idx="1"/>
          </p:nvPr>
        </p:nvSpPr>
        <p:spPr/>
        <p:txBody>
          <a:bodyPr/>
          <a:lstStyle/>
          <a:p>
            <a:pPr lvl="1"/>
            <a:r>
              <a:rPr lang="en-US" sz="2800" dirty="0" smtClean="0"/>
              <a:t>Develop </a:t>
            </a:r>
            <a:r>
              <a:rPr lang="en-US" sz="2800" dirty="0"/>
              <a:t>and </a:t>
            </a:r>
            <a:r>
              <a:rPr lang="en-US" sz="2800" dirty="0" smtClean="0"/>
              <a:t>deploy </a:t>
            </a:r>
            <a:r>
              <a:rPr lang="en-US" sz="2800" dirty="0"/>
              <a:t>a modern </a:t>
            </a:r>
            <a:r>
              <a:rPr lang="en-US" sz="2800" dirty="0" smtClean="0"/>
              <a:t>interface</a:t>
            </a:r>
          </a:p>
          <a:p>
            <a:pPr lvl="1"/>
            <a:r>
              <a:rPr lang="en-US" sz="2800" dirty="0" smtClean="0"/>
              <a:t>Reorganize and provide hierarchy to </a:t>
            </a:r>
            <a:r>
              <a:rPr lang="en-US" sz="2800" dirty="0"/>
              <a:t>existing </a:t>
            </a:r>
            <a:r>
              <a:rPr lang="en-US" sz="2800" dirty="0" smtClean="0"/>
              <a:t>data</a:t>
            </a:r>
          </a:p>
          <a:p>
            <a:pPr lvl="1"/>
            <a:r>
              <a:rPr lang="en-US" sz="2800" dirty="0" smtClean="0"/>
              <a:t>Incorporate </a:t>
            </a:r>
            <a:r>
              <a:rPr lang="en-US" sz="2800" dirty="0"/>
              <a:t>new data types (including diversity data, expression data, gene models, and metabolic pathways</a:t>
            </a:r>
            <a:r>
              <a:rPr lang="en-US" sz="2800" dirty="0" smtClean="0"/>
              <a:t>)</a:t>
            </a:r>
          </a:p>
          <a:p>
            <a:pPr lvl="1"/>
            <a:r>
              <a:rPr lang="en-US" sz="2800" dirty="0" smtClean="0"/>
              <a:t>Update the genome browser</a:t>
            </a:r>
          </a:p>
          <a:p>
            <a:pPr lvl="1"/>
            <a:r>
              <a:rPr lang="en-US" sz="2800" dirty="0"/>
              <a:t>Upgrade hardware and </a:t>
            </a:r>
            <a:r>
              <a:rPr lang="en-US" sz="2800" dirty="0" smtClean="0"/>
              <a:t>infrastructure</a:t>
            </a:r>
            <a:endParaRPr lang="en-US" sz="2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pic>
        <p:nvPicPr>
          <p:cNvPr id="5" name="Picture 4"/>
          <p:cNvPicPr>
            <a:picLocks noChangeAspect="1"/>
          </p:cNvPicPr>
          <p:nvPr/>
        </p:nvPicPr>
        <p:blipFill>
          <a:blip r:embed="rId2">
            <a:alphaModFix amt="59000"/>
          </a:blip>
          <a:stretch>
            <a:fillRect/>
          </a:stretch>
        </p:blipFill>
        <p:spPr>
          <a:xfrm>
            <a:off x="6874041" y="5922206"/>
            <a:ext cx="1482803" cy="858253"/>
          </a:xfrm>
          <a:prstGeom prst="rect">
            <a:avLst/>
          </a:prstGeom>
        </p:spPr>
      </p:pic>
    </p:spTree>
    <p:extLst>
      <p:ext uri="{BB962C8B-B14F-4D97-AF65-F5344CB8AC3E}">
        <p14:creationId xmlns:p14="http://schemas.microsoft.com/office/powerpoint/2010/main" val="406180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sz="quarter" idx="4294967295"/>
          </p:nvPr>
        </p:nvSpPr>
        <p:spPr>
          <a:xfrm>
            <a:off x="612775" y="1600200"/>
            <a:ext cx="8153400" cy="4495800"/>
          </a:xfrm>
        </p:spPr>
        <p:txBody>
          <a:bodyPr/>
          <a:lstStyle/>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endParaRPr lang="en-US" altLang="en-US" smtClean="0"/>
          </a:p>
        </p:txBody>
      </p:sp>
      <p:pic>
        <p:nvPicPr>
          <p:cNvPr id="23560"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6457" y="2369735"/>
            <a:ext cx="7875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normAutofit/>
          </a:bodyPr>
          <a:lstStyle/>
          <a:p>
            <a:pPr>
              <a:defRPr/>
            </a:pPr>
            <a:fld id="{48F26C0F-D5F6-4517-95DD-91A25DAFE2E6}" type="slidenum">
              <a:rPr lang="en-US"/>
              <a:pPr>
                <a:defRPr/>
              </a:pPr>
              <a:t>9</a:t>
            </a:fld>
            <a:endParaRPr lang="en-US"/>
          </a:p>
        </p:txBody>
      </p:sp>
      <p:sp>
        <p:nvSpPr>
          <p:cNvPr id="41991" name="Title 1"/>
          <p:cNvSpPr>
            <a:spLocks noGrp="1"/>
          </p:cNvSpPr>
          <p:nvPr>
            <p:ph type="title" idx="4294967295"/>
          </p:nvPr>
        </p:nvSpPr>
        <p:spPr>
          <a:xfrm>
            <a:off x="612775" y="228600"/>
            <a:ext cx="5330825" cy="990600"/>
          </a:xfrm>
        </p:spPr>
        <p:txBody>
          <a:bodyPr/>
          <a:lstStyle/>
          <a:p>
            <a:pPr eaLnBrk="1" hangingPunct="1"/>
            <a:r>
              <a:rPr lang="en-US" altLang="en-US" dirty="0" smtClean="0"/>
              <a:t>MaizeGDB Evolution</a:t>
            </a:r>
          </a:p>
        </p:txBody>
      </p:sp>
      <p:sp>
        <p:nvSpPr>
          <p:cNvPr id="10" name="Title 1"/>
          <p:cNvSpPr txBox="1">
            <a:spLocks/>
          </p:cNvSpPr>
          <p:nvPr/>
        </p:nvSpPr>
        <p:spPr bwMode="auto">
          <a:xfrm>
            <a:off x="6842928" y="193431"/>
            <a:ext cx="1600200" cy="990600"/>
          </a:xfrm>
          <a:prstGeom prst="rect">
            <a:avLst/>
          </a:prstGeom>
          <a:noFill/>
          <a:ln w="9525">
            <a:noFill/>
            <a:miter lim="800000"/>
            <a:headEnd/>
            <a:tailEnd/>
          </a:ln>
        </p:spPr>
        <p:txBody>
          <a:bodyPr anchor="ctr"/>
          <a:lstStyle/>
          <a:p>
            <a:pPr>
              <a:defRPr/>
            </a:pPr>
            <a:r>
              <a:rPr lang="en-US" sz="4400" dirty="0">
                <a:solidFill>
                  <a:schemeClr val="tx2"/>
                </a:solidFill>
                <a:latin typeface="+mj-lt"/>
                <a:ea typeface="+mj-ea"/>
                <a:cs typeface="+mj-cs"/>
              </a:rPr>
              <a:t>2002</a:t>
            </a:r>
          </a:p>
        </p:txBody>
      </p:sp>
      <p:sp>
        <p:nvSpPr>
          <p:cNvPr id="13" name="Title 1"/>
          <p:cNvSpPr txBox="1">
            <a:spLocks/>
          </p:cNvSpPr>
          <p:nvPr/>
        </p:nvSpPr>
        <p:spPr bwMode="auto">
          <a:xfrm>
            <a:off x="6837863" y="200968"/>
            <a:ext cx="1600200" cy="990600"/>
          </a:xfrm>
          <a:prstGeom prst="rect">
            <a:avLst/>
          </a:prstGeom>
          <a:noFill/>
          <a:ln w="9525">
            <a:noFill/>
            <a:miter lim="800000"/>
            <a:headEnd/>
            <a:tailEnd/>
          </a:ln>
        </p:spPr>
        <p:txBody>
          <a:bodyPr anchor="ctr"/>
          <a:lstStyle/>
          <a:p>
            <a:pPr>
              <a:defRPr/>
            </a:pPr>
            <a:r>
              <a:rPr lang="en-US" sz="4400" dirty="0" smtClean="0">
                <a:solidFill>
                  <a:schemeClr val="tx2"/>
                </a:solidFill>
                <a:latin typeface="+mj-lt"/>
                <a:ea typeface="+mj-ea"/>
                <a:cs typeface="+mj-cs"/>
              </a:rPr>
              <a:t>2015</a:t>
            </a:r>
            <a:endParaRPr lang="en-US" sz="4400" dirty="0">
              <a:solidFill>
                <a:schemeClr val="tx2"/>
              </a:solidFill>
              <a:latin typeface="+mj-lt"/>
              <a:ea typeface="+mj-ea"/>
              <a:cs typeface="+mj-cs"/>
            </a:endParaRPr>
          </a:p>
        </p:txBody>
      </p:sp>
      <p:sp>
        <p:nvSpPr>
          <p:cNvPr id="14" name="Title 1"/>
          <p:cNvSpPr txBox="1">
            <a:spLocks/>
          </p:cNvSpPr>
          <p:nvPr/>
        </p:nvSpPr>
        <p:spPr bwMode="auto">
          <a:xfrm>
            <a:off x="6837863" y="198456"/>
            <a:ext cx="1600200" cy="990600"/>
          </a:xfrm>
          <a:prstGeom prst="rect">
            <a:avLst/>
          </a:prstGeom>
          <a:noFill/>
          <a:ln w="9525">
            <a:noFill/>
            <a:miter lim="800000"/>
            <a:headEnd/>
            <a:tailEnd/>
          </a:ln>
        </p:spPr>
        <p:txBody>
          <a:bodyPr anchor="ctr"/>
          <a:lstStyle/>
          <a:p>
            <a:pPr>
              <a:defRPr/>
            </a:pPr>
            <a:r>
              <a:rPr lang="en-US" sz="4400" dirty="0" smtClean="0">
                <a:solidFill>
                  <a:schemeClr val="tx2"/>
                </a:solidFill>
                <a:latin typeface="+mj-lt"/>
                <a:ea typeface="+mj-ea"/>
                <a:cs typeface="+mj-cs"/>
              </a:rPr>
              <a:t>2016</a:t>
            </a:r>
            <a:endParaRPr lang="en-US" sz="4400" dirty="0">
              <a:solidFill>
                <a:schemeClr val="tx2"/>
              </a:solidFill>
              <a:latin typeface="+mj-lt"/>
              <a:ea typeface="+mj-ea"/>
              <a:cs typeface="+mj-cs"/>
            </a:endParaRPr>
          </a:p>
        </p:txBody>
      </p:sp>
      <p:pic>
        <p:nvPicPr>
          <p:cNvPr id="23562"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9735" y="1362265"/>
            <a:ext cx="74231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81164" y="1362265"/>
            <a:ext cx="6226175"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239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3560"/>
                                        </p:tgtEl>
                                      </p:cBhvr>
                                    </p:animEffect>
                                    <p:set>
                                      <p:cBhvr>
                                        <p:cTn id="7" dur="1" fill="hold">
                                          <p:stCondLst>
                                            <p:cond delay="1999"/>
                                          </p:stCondLst>
                                        </p:cTn>
                                        <p:tgtEl>
                                          <p:spTgt spid="2356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3562"/>
                                        </p:tgtEl>
                                        <p:attrNameLst>
                                          <p:attrName>style.visibility</p:attrName>
                                        </p:attrNameLst>
                                      </p:cBhvr>
                                      <p:to>
                                        <p:strVal val="visible"/>
                                      </p:to>
                                    </p:set>
                                    <p:animEffect transition="in" filter="fade">
                                      <p:cBhvr>
                                        <p:cTn id="13" dur="2000"/>
                                        <p:tgtEl>
                                          <p:spTgt spid="235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23562"/>
                                        </p:tgtEl>
                                      </p:cBhvr>
                                    </p:animEffect>
                                    <p:set>
                                      <p:cBhvr>
                                        <p:cTn id="21" dur="1" fill="hold">
                                          <p:stCondLst>
                                            <p:cond delay="1999"/>
                                          </p:stCondLst>
                                        </p:cTn>
                                        <p:tgtEl>
                                          <p:spTgt spid="2356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13"/>
                                        </p:tgtEl>
                                      </p:cBhvr>
                                    </p:animEffect>
                                    <p:set>
                                      <p:cBhvr>
                                        <p:cTn id="24" dur="1" fill="hold">
                                          <p:stCondLst>
                                            <p:cond delay="1999"/>
                                          </p:stCondLst>
                                        </p:cTn>
                                        <p:tgtEl>
                                          <p:spTgt spid="1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3" grpId="1"/>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3932</TotalTime>
  <Words>2358</Words>
  <Application>Microsoft Office PowerPoint</Application>
  <PresentationFormat>On-screen Show (4:3)</PresentationFormat>
  <Paragraphs>444</Paragraphs>
  <Slides>48</Slides>
  <Notes>26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Working Group Meeting</vt:lpstr>
      <vt:lpstr>Outline</vt:lpstr>
      <vt:lpstr>Working Group</vt:lpstr>
      <vt:lpstr>Core employees, 5.75 FTEs, (funding)</vt:lpstr>
      <vt:lpstr>Iowa State Students</vt:lpstr>
      <vt:lpstr>Vacant positions</vt:lpstr>
      <vt:lpstr>Accomplishment Highlights</vt:lpstr>
      <vt:lpstr>MaizeGDB update and expansion </vt:lpstr>
      <vt:lpstr>MaizeGDB Evolution</vt:lpstr>
      <vt:lpstr>PowerPoint Presentation</vt:lpstr>
      <vt:lpstr>PowerPoint Presentation</vt:lpstr>
      <vt:lpstr>PowerPoint Presentation</vt:lpstr>
      <vt:lpstr>PowerPoint Presentation</vt:lpstr>
      <vt:lpstr>PowerPoint Presentation</vt:lpstr>
      <vt:lpstr>PowerPoint Presentation</vt:lpstr>
      <vt:lpstr>Genome Browser Tracks (v2)</vt:lpstr>
      <vt:lpstr>PowerPoint Presentation</vt:lpstr>
      <vt:lpstr>MaizeGDB 5-Year Project Plan</vt:lpstr>
      <vt:lpstr>PowerPoint Presentation</vt:lpstr>
      <vt:lpstr>5-Year Project Plan, 2013-2018</vt:lpstr>
      <vt:lpstr> Objective 1:  Support stewardship of maize genome sequences and forthcoming diverse maize sequences.</vt:lpstr>
      <vt:lpstr>PowerPoint Presentation</vt:lpstr>
      <vt:lpstr>PowerPoint Presentation</vt:lpstr>
      <vt:lpstr>PowerPoint Presentation</vt:lpstr>
      <vt:lpstr>PowerPoint Presentation</vt:lpstr>
      <vt:lpstr>W22 Genome Browser  (currently private)</vt:lpstr>
      <vt:lpstr>New Genomes’ Tracks</vt:lpstr>
      <vt:lpstr>W22 BLAST Targets</vt:lpstr>
      <vt:lpstr> Objective 2:  Create tools to enhance access to expanded datasets that reveal gene function and datasets for genetic and breeding analyses.</vt:lpstr>
      <vt:lpstr>Metabolic Networks</vt:lpstr>
      <vt:lpstr>Breeder Resources to Visualize Diversity and Pedigree Relationships - Survey Results</vt:lpstr>
      <vt:lpstr>Ongoing Projects resulting from the Survey </vt:lpstr>
      <vt:lpstr>Pedigree Viewer</vt:lpstr>
      <vt:lpstr>Genotype Visualization Tool</vt:lpstr>
      <vt:lpstr> Objective 3:  Deploy tools to increase user-specified flexible queries.</vt:lpstr>
      <vt:lpstr>Providing custom datasets</vt:lpstr>
      <vt:lpstr>Implementation of MaizeMine</vt:lpstr>
      <vt:lpstr> Objective 4:  Provide community support services, training and documentation, meeting coordination, and support for community elections and surveys.</vt:lpstr>
      <vt:lpstr>Activities</vt:lpstr>
      <vt:lpstr> Objective 5:  Facilitate the use of genomic and genetic data, information, and tools for germplasm improvement, thus empowering ARS scientists and partners to use a new generation of computational tools and resources.</vt:lpstr>
      <vt:lpstr>Activities</vt:lpstr>
      <vt:lpstr>WG Executive Closed Session</vt:lpstr>
      <vt:lpstr>WG Executive Closed Session</vt:lpstr>
      <vt:lpstr>PowerPoint Presentation</vt:lpstr>
      <vt:lpstr>PowerPoint Presentation</vt:lpstr>
      <vt:lpstr>PowerPoint Presentation</vt:lpstr>
      <vt:lpstr>PowerPoint Presentation</vt:lpstr>
      <vt:lpstr>Thank you. Carson’s cell: (515)520-7412 carson.andorf@ars.usda.gov</vt:lpstr>
    </vt:vector>
  </TitlesOfParts>
  <Company>MaizeGDB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MaizeGDB Working Group Meeting</dc:title>
  <dc:creator>Carolyn Lawrence</dc:creator>
  <cp:lastModifiedBy>Carson Andorf</cp:lastModifiedBy>
  <cp:revision>172</cp:revision>
  <cp:lastPrinted>2012-03-29T21:05:25Z</cp:lastPrinted>
  <dcterms:created xsi:type="dcterms:W3CDTF">2012-03-30T14:03:51Z</dcterms:created>
  <dcterms:modified xsi:type="dcterms:W3CDTF">2016-02-29T18:22:45Z</dcterms:modified>
</cp:coreProperties>
</file>