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56" r:id="rId2"/>
    <p:sldId id="257" r:id="rId3"/>
    <p:sldId id="261" r:id="rId4"/>
    <p:sldId id="259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80" y="18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A057D-A4FB-EE4C-BC2B-5326AFE4C3D7}" type="datetimeFigureOut">
              <a:rPr lang="en-US" smtClean="0"/>
              <a:t>3/17/14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10980-1739-7147-BD9F-E249DD800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45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March 17,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March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March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March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March 17,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March 17,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March 17,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March 17,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March 17,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March 17,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March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izegdb.org/mnl/75/mgec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izemeeting.maizegdb.org/mgec-survey14/report2014.ph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Maize Genetics Executive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2013-2014 Report</a:t>
            </a:r>
          </a:p>
          <a:p>
            <a:r>
              <a:rPr lang="en-US" dirty="0" smtClean="0"/>
              <a:t>Jeff </a:t>
            </a:r>
            <a:r>
              <a:rPr lang="en-US" dirty="0" err="1" smtClean="0"/>
              <a:t>Bennetzen</a:t>
            </a:r>
            <a:r>
              <a:rPr lang="en-US" dirty="0" smtClean="0"/>
              <a:t>,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954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MGEC</a:t>
            </a:r>
            <a:endParaRPr lang="en-US" dirty="0"/>
          </a:p>
        </p:txBody>
      </p:sp>
      <p:pic>
        <p:nvPicPr>
          <p:cNvPr id="4" name="Content Placeholder 3" descr="Screen Shot 2014-03-14 at 5.09.03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000" b="-7000"/>
          <a:stretch>
            <a:fillRect/>
          </a:stretch>
        </p:blipFill>
        <p:spPr>
          <a:xfrm>
            <a:off x="1127263" y="2324100"/>
            <a:ext cx="7524224" cy="3895183"/>
          </a:xfrm>
        </p:spPr>
      </p:pic>
    </p:spTree>
    <p:extLst>
      <p:ext uri="{BB962C8B-B14F-4D97-AF65-F5344CB8AC3E}">
        <p14:creationId xmlns:p14="http://schemas.microsoft.com/office/powerpoint/2010/main" val="1826775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MGEC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79718" cy="3508977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b="1" i="1" dirty="0" smtClean="0"/>
              <a:t>…to </a:t>
            </a:r>
            <a:r>
              <a:rPr lang="en-US" b="1" i="1" dirty="0"/>
              <a:t>identify both the needs and the opportunities for maize genetics, and to communicate this information to the broadest possible life science community</a:t>
            </a:r>
            <a:r>
              <a:rPr lang="en-US" i="1" dirty="0"/>
              <a:t>. </a:t>
            </a:r>
            <a:endParaRPr lang="en-US" i="1" dirty="0" smtClean="0"/>
          </a:p>
          <a:p>
            <a:pPr marL="68580" indent="0">
              <a:buNone/>
            </a:pPr>
            <a:endParaRPr lang="en-US" i="1" dirty="0"/>
          </a:p>
          <a:p>
            <a:pPr marL="68580" indent="0">
              <a:buNone/>
            </a:pPr>
            <a:r>
              <a:rPr lang="en-US" i="1" dirty="0" smtClean="0"/>
              <a:t>This </a:t>
            </a:r>
            <a:r>
              <a:rPr lang="en-US" i="1" dirty="0"/>
              <a:t>community includes scientists, funding sources for scientists, and the end users for the accomplishments of maize genetics, from farmers to consumers.</a:t>
            </a:r>
            <a:r>
              <a:rPr lang="en-US" dirty="0"/>
              <a:t> 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/>
              <a:t>		</a:t>
            </a:r>
            <a:r>
              <a:rPr lang="en-US" dirty="0" smtClean="0"/>
              <a:t>	- </a:t>
            </a:r>
            <a:r>
              <a:rPr lang="en-US" dirty="0"/>
              <a:t>Jeff </a:t>
            </a:r>
            <a:r>
              <a:rPr lang="en-US" dirty="0" err="1"/>
              <a:t>Bennetzen</a:t>
            </a:r>
            <a:r>
              <a:rPr lang="en-US" dirty="0"/>
              <a:t>, </a:t>
            </a:r>
            <a:r>
              <a:rPr lang="en-US" u="sng" dirty="0">
                <a:hlinkClick r:id="rId2"/>
              </a:rPr>
              <a:t>MNL 75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309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Elections and Membership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91343" y="2269634"/>
            <a:ext cx="4321091" cy="3493008"/>
          </a:xfrm>
        </p:spPr>
        <p:txBody>
          <a:bodyPr>
            <a:normAutofit fontScale="25000" lnSpcReduction="20000"/>
          </a:bodyPr>
          <a:lstStyle/>
          <a:p>
            <a:pPr marL="68580" indent="0">
              <a:buNone/>
            </a:pPr>
            <a:r>
              <a:rPr lang="en-US" sz="4800" b="1" dirty="0" smtClean="0"/>
              <a:t>2013-2014</a:t>
            </a:r>
          </a:p>
          <a:p>
            <a:pPr marL="347472">
              <a:lnSpc>
                <a:spcPct val="110000"/>
              </a:lnSpc>
            </a:pPr>
            <a:r>
              <a:rPr lang="en-US" sz="4800" b="1" dirty="0" smtClean="0"/>
              <a:t>Elected (5 </a:t>
            </a:r>
            <a:r>
              <a:rPr lang="en-US" sz="4800" b="1" dirty="0" err="1" smtClean="0"/>
              <a:t>yr</a:t>
            </a:r>
            <a:r>
              <a:rPr lang="en-US" sz="4800" b="1" dirty="0" smtClean="0"/>
              <a:t> terms):</a:t>
            </a:r>
            <a:endParaRPr lang="en-US" sz="4800" dirty="0" smtClean="0"/>
          </a:p>
          <a:p>
            <a:pPr marL="347472" indent="0">
              <a:lnSpc>
                <a:spcPct val="110000"/>
              </a:lnSpc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Jeff </a:t>
            </a:r>
            <a:r>
              <a:rPr lang="en-US" sz="4800" dirty="0" err="1">
                <a:solidFill>
                  <a:srgbClr val="FF0000"/>
                </a:solidFill>
              </a:rPr>
              <a:t>Bennetzen</a:t>
            </a:r>
            <a:r>
              <a:rPr lang="en-US" sz="4800" dirty="0">
                <a:solidFill>
                  <a:srgbClr val="FF0000"/>
                </a:solidFill>
              </a:rPr>
              <a:t>, </a:t>
            </a:r>
            <a:r>
              <a:rPr lang="en-US" sz="4800" dirty="0" smtClean="0">
                <a:solidFill>
                  <a:srgbClr val="FF0000"/>
                </a:solidFill>
              </a:rPr>
              <a:t>2013 (Chair)</a:t>
            </a:r>
            <a:r>
              <a:rPr lang="en-US" sz="4800" dirty="0">
                <a:solidFill>
                  <a:srgbClr val="FF0000"/>
                </a:solidFill>
              </a:rPr>
              <a:t/>
            </a:r>
            <a:br>
              <a:rPr lang="en-US" sz="4800" dirty="0">
                <a:solidFill>
                  <a:srgbClr val="FF0000"/>
                </a:solidFill>
              </a:rPr>
            </a:br>
            <a:r>
              <a:rPr lang="en-US" sz="4800" dirty="0">
                <a:solidFill>
                  <a:srgbClr val="FF0000"/>
                </a:solidFill>
              </a:rPr>
              <a:t>Rebecca Boston, 2013</a:t>
            </a:r>
            <a:br>
              <a:rPr lang="en-US" sz="4800" dirty="0">
                <a:solidFill>
                  <a:srgbClr val="FF0000"/>
                </a:solidFill>
              </a:rPr>
            </a:br>
            <a:r>
              <a:rPr lang="en-US" sz="4800" dirty="0"/>
              <a:t>Ed Buckler, 2014</a:t>
            </a:r>
            <a:br>
              <a:rPr lang="en-US" sz="4800" dirty="0"/>
            </a:br>
            <a:r>
              <a:rPr lang="en-US" sz="4800" dirty="0"/>
              <a:t>Carolyn Lawrence, 2014</a:t>
            </a:r>
            <a:br>
              <a:rPr lang="en-US" sz="4800" dirty="0"/>
            </a:br>
            <a:r>
              <a:rPr lang="en-US" sz="4800" dirty="0" err="1"/>
              <a:t>Marja</a:t>
            </a:r>
            <a:r>
              <a:rPr lang="en-US" sz="4800" dirty="0"/>
              <a:t> </a:t>
            </a:r>
            <a:r>
              <a:rPr lang="en-US" sz="4800" dirty="0" err="1"/>
              <a:t>Timmermans</a:t>
            </a:r>
            <a:r>
              <a:rPr lang="en-US" sz="4800" dirty="0"/>
              <a:t>, 2015</a:t>
            </a:r>
            <a:br>
              <a:rPr lang="en-US" sz="4800" dirty="0"/>
            </a:br>
            <a:r>
              <a:rPr lang="en-US" sz="4800" dirty="0"/>
              <a:t>Nathan Springer, 2015</a:t>
            </a:r>
            <a:br>
              <a:rPr lang="en-US" sz="4800" dirty="0"/>
            </a:br>
            <a:r>
              <a:rPr lang="en-US" sz="4800" dirty="0" smtClean="0"/>
              <a:t>James </a:t>
            </a:r>
            <a:r>
              <a:rPr lang="en-US" sz="4800" dirty="0" err="1" smtClean="0"/>
              <a:t>Birchler</a:t>
            </a:r>
            <a:r>
              <a:rPr lang="en-US" sz="4800" dirty="0" smtClean="0"/>
              <a:t>, 2016</a:t>
            </a:r>
            <a:br>
              <a:rPr lang="en-US" sz="4800" dirty="0" smtClean="0"/>
            </a:br>
            <a:r>
              <a:rPr lang="en-US" sz="4800" dirty="0" smtClean="0"/>
              <a:t>Sarah </a:t>
            </a:r>
            <a:r>
              <a:rPr lang="en-US" sz="4800" dirty="0"/>
              <a:t>Hake, 2016 </a:t>
            </a:r>
            <a:br>
              <a:rPr lang="en-US" sz="4800" dirty="0"/>
            </a:br>
            <a:r>
              <a:rPr lang="en-US" sz="4800" dirty="0"/>
              <a:t>Paul </a:t>
            </a:r>
            <a:r>
              <a:rPr lang="en-US" sz="4800" dirty="0" err="1"/>
              <a:t>Chomet</a:t>
            </a:r>
            <a:r>
              <a:rPr lang="en-US" sz="4800" dirty="0"/>
              <a:t>, 2017</a:t>
            </a:r>
            <a:br>
              <a:rPr lang="en-US" sz="4800" dirty="0"/>
            </a:br>
            <a:r>
              <a:rPr lang="en-US" sz="4800" dirty="0"/>
              <a:t>Sherry Flint-Garcia, </a:t>
            </a:r>
            <a:r>
              <a:rPr lang="en-US" sz="4800" dirty="0" smtClean="0"/>
              <a:t>2017</a:t>
            </a:r>
          </a:p>
          <a:p>
            <a:endParaRPr lang="en-US" sz="4800" dirty="0"/>
          </a:p>
          <a:p>
            <a:r>
              <a:rPr lang="en-US" sz="4800" b="1" dirty="0"/>
              <a:t>Appointed Positions (2 </a:t>
            </a:r>
            <a:r>
              <a:rPr lang="en-US" sz="4800" b="1" dirty="0" err="1"/>
              <a:t>yr</a:t>
            </a:r>
            <a:r>
              <a:rPr lang="en-US" sz="4800" b="1" dirty="0"/>
              <a:t> terms):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b="1" dirty="0"/>
              <a:t>Small college/university representative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Brent Buckner (Truman State </a:t>
            </a:r>
            <a:r>
              <a:rPr lang="en-US" sz="4800" dirty="0" err="1"/>
              <a:t>Univ</a:t>
            </a:r>
            <a:r>
              <a:rPr lang="en-US" sz="4800" dirty="0"/>
              <a:t>), 2012</a:t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b="1" dirty="0"/>
              <a:t>Latin American representative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err="1"/>
              <a:t>Ruairidh</a:t>
            </a:r>
            <a:r>
              <a:rPr lang="en-US" sz="4800" dirty="0"/>
              <a:t> </a:t>
            </a:r>
            <a:r>
              <a:rPr lang="en-US" sz="4800" dirty="0" err="1"/>
              <a:t>Sawers</a:t>
            </a:r>
            <a:r>
              <a:rPr lang="en-US" sz="4800" dirty="0"/>
              <a:t> (</a:t>
            </a:r>
            <a:r>
              <a:rPr lang="en-US" sz="4800" dirty="0" err="1"/>
              <a:t>Langebio</a:t>
            </a:r>
            <a:r>
              <a:rPr lang="en-US" sz="4800" dirty="0"/>
              <a:t>-CINVESTAV), 2013</a:t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b="1" dirty="0"/>
              <a:t>European representative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Frank </a:t>
            </a:r>
            <a:r>
              <a:rPr lang="en-US" sz="4800" dirty="0" err="1"/>
              <a:t>Hochholdinger</a:t>
            </a:r>
            <a:r>
              <a:rPr lang="en-US" sz="4800" dirty="0"/>
              <a:t> (University of Bonn), 2012</a:t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b="1" dirty="0"/>
              <a:t>Asian representative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err="1"/>
              <a:t>Jinsheng</a:t>
            </a:r>
            <a:r>
              <a:rPr lang="en-US" sz="4800" dirty="0"/>
              <a:t> Lai (China Agricultural University), 2013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Content Placeholder 4"/>
          <p:cNvSpPr txBox="1">
            <a:spLocks noGrp="1"/>
          </p:cNvSpPr>
          <p:nvPr>
            <p:ph sz="quarter" idx="14"/>
          </p:nvPr>
        </p:nvSpPr>
        <p:spPr>
          <a:xfrm>
            <a:off x="5254750" y="2269635"/>
            <a:ext cx="4040829" cy="27087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spcBef>
                <a:spcPts val="0"/>
              </a:spcBef>
              <a:buFont typeface="Wingdings 2" pitchFamily="18" charset="2"/>
              <a:buNone/>
            </a:pPr>
            <a:r>
              <a:rPr lang="en-US" sz="1200" b="1" dirty="0" smtClean="0"/>
              <a:t>2014-2015</a:t>
            </a:r>
          </a:p>
          <a:p>
            <a:pPr marL="347472">
              <a:spcBef>
                <a:spcPts val="0"/>
              </a:spcBef>
            </a:pPr>
            <a:r>
              <a:rPr lang="en-US" sz="1200" b="1" dirty="0"/>
              <a:t>Elected (5 </a:t>
            </a:r>
            <a:r>
              <a:rPr lang="en-US" sz="1200" b="1" dirty="0" err="1"/>
              <a:t>yr</a:t>
            </a:r>
            <a:r>
              <a:rPr lang="en-US" sz="1200" b="1" dirty="0"/>
              <a:t> terms):</a:t>
            </a:r>
            <a:endParaRPr lang="en-US" sz="1200" dirty="0"/>
          </a:p>
          <a:p>
            <a:pPr marL="347472" indent="0">
              <a:spcBef>
                <a:spcPts val="0"/>
              </a:spcBef>
              <a:buNone/>
            </a:pPr>
            <a:r>
              <a:rPr lang="en-US" sz="1200" dirty="0" smtClean="0"/>
              <a:t>Ed </a:t>
            </a:r>
            <a:r>
              <a:rPr lang="en-US" sz="1200" dirty="0"/>
              <a:t>Buckler, 2014</a:t>
            </a:r>
            <a:br>
              <a:rPr lang="en-US" sz="1200" dirty="0"/>
            </a:br>
            <a:r>
              <a:rPr lang="en-US" sz="1200" dirty="0"/>
              <a:t>Carolyn Lawrence, 2014</a:t>
            </a:r>
            <a:br>
              <a:rPr lang="en-US" sz="1200" dirty="0"/>
            </a:br>
            <a:r>
              <a:rPr lang="en-US" sz="1200" dirty="0" err="1"/>
              <a:t>Marja</a:t>
            </a:r>
            <a:r>
              <a:rPr lang="en-US" sz="1200" dirty="0"/>
              <a:t> </a:t>
            </a:r>
            <a:r>
              <a:rPr lang="en-US" sz="1200" dirty="0" err="1"/>
              <a:t>Timmermans</a:t>
            </a:r>
            <a:r>
              <a:rPr lang="en-US" sz="1200" dirty="0"/>
              <a:t>, 2015</a:t>
            </a:r>
            <a:br>
              <a:rPr lang="en-US" sz="1200" dirty="0"/>
            </a:br>
            <a:r>
              <a:rPr lang="en-US" sz="1200" dirty="0"/>
              <a:t>Nathan Springer, 2015</a:t>
            </a:r>
            <a:br>
              <a:rPr lang="en-US" sz="1200" dirty="0"/>
            </a:br>
            <a:r>
              <a:rPr lang="en-US" sz="1200" dirty="0"/>
              <a:t>James </a:t>
            </a:r>
            <a:r>
              <a:rPr lang="en-US" sz="1200" dirty="0" err="1"/>
              <a:t>Birchler</a:t>
            </a:r>
            <a:r>
              <a:rPr lang="en-US" sz="1200" dirty="0"/>
              <a:t>, 2016</a:t>
            </a:r>
            <a:br>
              <a:rPr lang="en-US" sz="1200" dirty="0"/>
            </a:br>
            <a:r>
              <a:rPr lang="en-US" sz="1200" dirty="0"/>
              <a:t>Sarah Hake, 2016 </a:t>
            </a:r>
            <a:br>
              <a:rPr lang="en-US" sz="1200" dirty="0"/>
            </a:br>
            <a:r>
              <a:rPr lang="en-US" sz="1200" dirty="0"/>
              <a:t>Paul </a:t>
            </a:r>
            <a:r>
              <a:rPr lang="en-US" sz="1200" dirty="0" err="1"/>
              <a:t>Chomet</a:t>
            </a:r>
            <a:r>
              <a:rPr lang="en-US" sz="1200" dirty="0"/>
              <a:t>, 2017</a:t>
            </a:r>
            <a:br>
              <a:rPr lang="en-US" sz="1200" dirty="0"/>
            </a:br>
            <a:r>
              <a:rPr lang="en-US" sz="1200" dirty="0"/>
              <a:t>Sherry Flint-Garcia, </a:t>
            </a:r>
            <a:r>
              <a:rPr lang="en-US" sz="1200" dirty="0" smtClean="0"/>
              <a:t>2017</a:t>
            </a:r>
          </a:p>
          <a:p>
            <a:pPr marL="347472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Shawn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Kaeppler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, 2018</a:t>
            </a:r>
          </a:p>
          <a:p>
            <a:pPr marL="347472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Pat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Schnable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, 2018</a:t>
            </a: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  <a:p>
            <a:pPr marL="68580" indent="0">
              <a:spcBef>
                <a:spcPts val="0"/>
              </a:spcBef>
              <a:buNone/>
            </a:pP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en-US" sz="1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Appointed Positions:</a:t>
            </a:r>
            <a:r>
              <a:rPr lang="en-US" sz="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TBD</a:t>
            </a:r>
            <a:br>
              <a:rPr lang="en-US" sz="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en-US" sz="1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46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Accomplishments 2013-2014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2-Page Statement to Interagency Working Group on Plant Genomes</a:t>
            </a:r>
          </a:p>
          <a:p>
            <a:r>
              <a:rPr lang="en-US" dirty="0" smtClean="0"/>
              <a:t>Founded the McClintock Prize</a:t>
            </a:r>
          </a:p>
          <a:p>
            <a:r>
              <a:rPr lang="en-US" dirty="0" smtClean="0"/>
              <a:t>Surveyed the Community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522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932" y="2333812"/>
            <a:ext cx="7978588" cy="4077148"/>
          </a:xfrm>
        </p:spPr>
        <p:txBody>
          <a:bodyPr>
            <a:normAutofit fontScale="70000" lnSpcReduction="20000"/>
          </a:bodyPr>
          <a:lstStyle/>
          <a:p>
            <a:r>
              <a:rPr lang="en-US" u="sng" dirty="0" smtClean="0"/>
              <a:t>Methods: </a:t>
            </a:r>
            <a:r>
              <a:rPr lang="en-US" dirty="0" smtClean="0"/>
              <a:t>your write-in suggestions matter</a:t>
            </a:r>
          </a:p>
          <a:p>
            <a:r>
              <a:rPr lang="en-US" u="sng" dirty="0" smtClean="0"/>
              <a:t>Top four research directions </a:t>
            </a:r>
            <a:r>
              <a:rPr lang="en-US" dirty="0" smtClean="0"/>
              <a:t>indicate a continued primary interest by this community in </a:t>
            </a:r>
            <a:r>
              <a:rPr lang="en-US" b="1" i="1" dirty="0" smtClean="0"/>
              <a:t>gene function</a:t>
            </a:r>
            <a:r>
              <a:rPr lang="en-US" dirty="0" smtClean="0"/>
              <a:t>, especially genome engineering</a:t>
            </a:r>
          </a:p>
          <a:p>
            <a:pPr lvl="1"/>
            <a:r>
              <a:rPr lang="en-US" i="1" dirty="0"/>
              <a:t>Enabling Genome Engineering: Support development and improvement of targeted genome engineering capacities (e.g., ZFN, TALENs, CRISPR/</a:t>
            </a:r>
            <a:r>
              <a:rPr lang="en-US" i="1" dirty="0" err="1"/>
              <a:t>Cas</a:t>
            </a:r>
            <a:r>
              <a:rPr lang="en-US" i="1" dirty="0"/>
              <a:t>).</a:t>
            </a:r>
            <a:endParaRPr lang="en-US" sz="3400" dirty="0"/>
          </a:p>
          <a:p>
            <a:pPr lvl="1"/>
            <a:r>
              <a:rPr lang="en-US" i="1" dirty="0"/>
              <a:t>Sequencing Genomes: Generate additional sequence for diverse maize genotypes and/or species closely related to maize</a:t>
            </a:r>
            <a:endParaRPr lang="en-US" sz="3400" dirty="0"/>
          </a:p>
          <a:p>
            <a:pPr lvl="1"/>
            <a:r>
              <a:rPr lang="en-US" i="1" dirty="0"/>
              <a:t>Enabling Genome Engineering: Simplify maize transformation.</a:t>
            </a:r>
            <a:endParaRPr lang="en-US" sz="3400" dirty="0"/>
          </a:p>
          <a:p>
            <a:pPr lvl="1"/>
            <a:r>
              <a:rPr lang="en-US" i="1" dirty="0"/>
              <a:t>Research Areas: Advance functional studies of maize genes, gene families, and networks</a:t>
            </a:r>
            <a:endParaRPr lang="en-US" sz="3400" dirty="0"/>
          </a:p>
          <a:p>
            <a:r>
              <a:rPr lang="en-US" u="sng" dirty="0" smtClean="0"/>
              <a:t>Community Resources: </a:t>
            </a:r>
            <a:r>
              <a:rPr lang="en-US" dirty="0" smtClean="0"/>
              <a:t>Stock Center indispensible, $50 fee unlikely to reduce use</a:t>
            </a:r>
          </a:p>
          <a:p>
            <a:r>
              <a:rPr lang="en-US" u="sng" dirty="0" smtClean="0"/>
              <a:t>Education: </a:t>
            </a:r>
          </a:p>
          <a:p>
            <a:pPr lvl="1"/>
            <a:r>
              <a:rPr lang="en-US" i="1" dirty="0"/>
              <a:t>Increase support for training in maize genetics, genomics, and bioinformatics.</a:t>
            </a:r>
            <a:endParaRPr lang="en-US" dirty="0"/>
          </a:p>
          <a:p>
            <a:pPr lvl="1"/>
            <a:r>
              <a:rPr lang="en-US" i="1" dirty="0"/>
              <a:t>Support diverse bioinformatics “workshops” at Maize Genetics Conferences and other locations</a:t>
            </a:r>
            <a:r>
              <a:rPr lang="en-US" i="1" dirty="0" smtClean="0"/>
              <a:t>.</a:t>
            </a:r>
            <a:endParaRPr lang="en-US" dirty="0" smtClean="0">
              <a:solidFill>
                <a:schemeClr val="tx1"/>
              </a:solidFill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://maizemeeting.maizegdb.org/mgec-survey14/report2014.</a:t>
            </a:r>
            <a:r>
              <a:rPr lang="en-US" dirty="0" smtClean="0">
                <a:hlinkClick r:id="rId2"/>
              </a:rPr>
              <a:t>php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57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Contact MGEC</a:t>
            </a:r>
            <a:endParaRPr lang="en-US" dirty="0"/>
          </a:p>
        </p:txBody>
      </p:sp>
      <p:pic>
        <p:nvPicPr>
          <p:cNvPr id="4" name="Picture 3" descr="Screen Shot 2014-03-14 at 5.31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20" y="2170664"/>
            <a:ext cx="4822908" cy="3215272"/>
          </a:xfrm>
          <a:prstGeom prst="rect">
            <a:avLst/>
          </a:prstGeom>
        </p:spPr>
      </p:pic>
      <p:pic>
        <p:nvPicPr>
          <p:cNvPr id="5" name="Picture 4" descr="Screen Shot 2014-03-14 at 5.32.3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856" y="2686262"/>
            <a:ext cx="5403197" cy="374510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38480" y="3220720"/>
            <a:ext cx="92456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52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51</TotalTime>
  <Words>282</Words>
  <Application>Microsoft Macintosh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Maize Genetics Executive Committee</vt:lpstr>
      <vt:lpstr>Origins of MGEC</vt:lpstr>
      <vt:lpstr>Role of MGEC</vt:lpstr>
      <vt:lpstr>Elections and Membership</vt:lpstr>
      <vt:lpstr>Accomplishments 2013-2014</vt:lpstr>
      <vt:lpstr>Survey Results</vt:lpstr>
      <vt:lpstr>How to Contact MGEC</vt:lpstr>
    </vt:vector>
  </TitlesOfParts>
  <Company>Iowa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Maize Genetics Executive Committee</dc:title>
  <dc:creator>Carolyn Lawrence</dc:creator>
  <cp:lastModifiedBy>Jeff Bennetzen</cp:lastModifiedBy>
  <cp:revision>8</cp:revision>
  <dcterms:created xsi:type="dcterms:W3CDTF">2014-03-14T22:06:08Z</dcterms:created>
  <dcterms:modified xsi:type="dcterms:W3CDTF">2014-03-17T13:34:16Z</dcterms:modified>
</cp:coreProperties>
</file>