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86" r:id="rId3"/>
    <p:sldId id="292" r:id="rId4"/>
    <p:sldId id="293" r:id="rId5"/>
    <p:sldId id="288" r:id="rId6"/>
    <p:sldId id="298" r:id="rId7"/>
    <p:sldId id="289" r:id="rId8"/>
    <p:sldId id="290" r:id="rId9"/>
    <p:sldId id="291" r:id="rId10"/>
    <p:sldId id="256" r:id="rId11"/>
    <p:sldId id="283" r:id="rId12"/>
    <p:sldId id="271" r:id="rId13"/>
    <p:sldId id="273" r:id="rId14"/>
    <p:sldId id="274" r:id="rId15"/>
    <p:sldId id="275" r:id="rId16"/>
    <p:sldId id="284" r:id="rId17"/>
    <p:sldId id="268" r:id="rId18"/>
    <p:sldId id="257" r:id="rId19"/>
    <p:sldId id="258" r:id="rId20"/>
    <p:sldId id="259" r:id="rId21"/>
    <p:sldId id="260" r:id="rId22"/>
    <p:sldId id="261" r:id="rId23"/>
    <p:sldId id="277" r:id="rId24"/>
    <p:sldId id="299" r:id="rId25"/>
    <p:sldId id="278" r:id="rId26"/>
    <p:sldId id="279" r:id="rId27"/>
    <p:sldId id="280" r:id="rId28"/>
    <p:sldId id="281" r:id="rId29"/>
    <p:sldId id="262" r:id="rId30"/>
    <p:sldId id="263" r:id="rId31"/>
    <p:sldId id="264" r:id="rId32"/>
    <p:sldId id="265" r:id="rId33"/>
    <p:sldId id="266" r:id="rId34"/>
    <p:sldId id="267" r:id="rId35"/>
    <p:sldId id="294" r:id="rId36"/>
    <p:sldId id="295" r:id="rId37"/>
    <p:sldId id="296" r:id="rId38"/>
    <p:sldId id="297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94635" autoAdjust="0"/>
  </p:normalViewPr>
  <p:slideViewPr>
    <p:cSldViewPr snapToGrid="0"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129C-6AB8-4058-8218-ACF30F94ABD2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B91A-359B-485E-8912-2C3781F60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52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129C-6AB8-4058-8218-ACF30F94ABD2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B91A-359B-485E-8912-2C3781F60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1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129C-6AB8-4058-8218-ACF30F94ABD2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B91A-359B-485E-8912-2C3781F60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5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129C-6AB8-4058-8218-ACF30F94ABD2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B91A-359B-485E-8912-2C3781F60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31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129C-6AB8-4058-8218-ACF30F94ABD2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B91A-359B-485E-8912-2C3781F60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09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129C-6AB8-4058-8218-ACF30F94ABD2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B91A-359B-485E-8912-2C3781F60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2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129C-6AB8-4058-8218-ACF30F94ABD2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B91A-359B-485E-8912-2C3781F60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0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129C-6AB8-4058-8218-ACF30F94ABD2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B91A-359B-485E-8912-2C3781F60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89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129C-6AB8-4058-8218-ACF30F94ABD2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B91A-359B-485E-8912-2C3781F60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2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129C-6AB8-4058-8218-ACF30F94ABD2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B91A-359B-485E-8912-2C3781F60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50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129C-6AB8-4058-8218-ACF30F94ABD2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B91A-359B-485E-8912-2C3781F60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4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D129C-6AB8-4058-8218-ACF30F94ABD2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5B91A-359B-485E-8912-2C3781F60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8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453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04DC8F-7B16-4B4B-B684-8C105B9D2C61}"/>
              </a:ext>
            </a:extLst>
          </p:cNvPr>
          <p:cNvSpPr txBox="1"/>
          <p:nvPr/>
        </p:nvSpPr>
        <p:spPr>
          <a:xfrm>
            <a:off x="758214" y="342988"/>
            <a:ext cx="4897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Maize Genetics Community?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937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04DC8F-7B16-4B4B-B684-8C105B9D2C61}"/>
              </a:ext>
            </a:extLst>
          </p:cNvPr>
          <p:cNvSpPr txBox="1"/>
          <p:nvPr/>
        </p:nvSpPr>
        <p:spPr>
          <a:xfrm>
            <a:off x="758214" y="342988"/>
            <a:ext cx="2433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Who are we?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B95138F-5A33-46E7-B1E1-29C106DF9DD3}"/>
              </a:ext>
            </a:extLst>
          </p:cNvPr>
          <p:cNvSpPr txBox="1"/>
          <p:nvPr/>
        </p:nvSpPr>
        <p:spPr>
          <a:xfrm>
            <a:off x="1910073" y="968537"/>
            <a:ext cx="4970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 350 total replies – Thank you!</a:t>
            </a:r>
          </a:p>
        </p:txBody>
      </p:sp>
    </p:spTree>
    <p:extLst>
      <p:ext uri="{BB962C8B-B14F-4D97-AF65-F5344CB8AC3E}">
        <p14:creationId xmlns:p14="http://schemas.microsoft.com/office/powerpoint/2010/main" val="4236192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04DC8F-7B16-4B4B-B684-8C105B9D2C61}"/>
              </a:ext>
            </a:extLst>
          </p:cNvPr>
          <p:cNvSpPr txBox="1"/>
          <p:nvPr/>
        </p:nvSpPr>
        <p:spPr>
          <a:xfrm>
            <a:off x="758214" y="342988"/>
            <a:ext cx="2433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Who are we?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B95138F-5A33-46E7-B1E1-29C106DF9DD3}"/>
              </a:ext>
            </a:extLst>
          </p:cNvPr>
          <p:cNvSpPr txBox="1"/>
          <p:nvPr/>
        </p:nvSpPr>
        <p:spPr>
          <a:xfrm>
            <a:off x="1910073" y="968537"/>
            <a:ext cx="4970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 350 total replies – Thank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79E8E9-0E83-4278-9053-9E7AAEBBBF97}"/>
              </a:ext>
            </a:extLst>
          </p:cNvPr>
          <p:cNvSpPr txBox="1"/>
          <p:nvPr/>
        </p:nvSpPr>
        <p:spPr>
          <a:xfrm>
            <a:off x="830866" y="1590542"/>
            <a:ext cx="3483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Why does this matter?</a:t>
            </a:r>
          </a:p>
        </p:txBody>
      </p:sp>
    </p:spTree>
    <p:extLst>
      <p:ext uri="{BB962C8B-B14F-4D97-AF65-F5344CB8AC3E}">
        <p14:creationId xmlns:p14="http://schemas.microsoft.com/office/powerpoint/2010/main" val="629358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04DC8F-7B16-4B4B-B684-8C105B9D2C61}"/>
              </a:ext>
            </a:extLst>
          </p:cNvPr>
          <p:cNvSpPr txBox="1"/>
          <p:nvPr/>
        </p:nvSpPr>
        <p:spPr>
          <a:xfrm>
            <a:off x="758214" y="342988"/>
            <a:ext cx="2433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Who are we?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B95138F-5A33-46E7-B1E1-29C106DF9DD3}"/>
              </a:ext>
            </a:extLst>
          </p:cNvPr>
          <p:cNvSpPr txBox="1"/>
          <p:nvPr/>
        </p:nvSpPr>
        <p:spPr>
          <a:xfrm>
            <a:off x="1910073" y="968537"/>
            <a:ext cx="4970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 350 total replies – Thank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79E8E9-0E83-4278-9053-9E7AAEBBBF97}"/>
              </a:ext>
            </a:extLst>
          </p:cNvPr>
          <p:cNvSpPr txBox="1"/>
          <p:nvPr/>
        </p:nvSpPr>
        <p:spPr>
          <a:xfrm>
            <a:off x="830866" y="1590542"/>
            <a:ext cx="3483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Why does this matter?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DC59D7B-6433-4FBB-819A-B5589FEDA916}"/>
              </a:ext>
            </a:extLst>
          </p:cNvPr>
          <p:cNvSpPr txBox="1"/>
          <p:nvPr/>
        </p:nvSpPr>
        <p:spPr>
          <a:xfrm>
            <a:off x="830866" y="2212547"/>
            <a:ext cx="7786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New funding: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Research Coordination Network (RCN) proposal 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submitted by the Maize Genetics Executive Committee (MGEC) will be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funded by the US-National Science Foundation (NSF).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399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04DC8F-7B16-4B4B-B684-8C105B9D2C61}"/>
              </a:ext>
            </a:extLst>
          </p:cNvPr>
          <p:cNvSpPr txBox="1"/>
          <p:nvPr/>
        </p:nvSpPr>
        <p:spPr>
          <a:xfrm>
            <a:off x="758214" y="342988"/>
            <a:ext cx="2433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Who are we?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B95138F-5A33-46E7-B1E1-29C106DF9DD3}"/>
              </a:ext>
            </a:extLst>
          </p:cNvPr>
          <p:cNvSpPr txBox="1"/>
          <p:nvPr/>
        </p:nvSpPr>
        <p:spPr>
          <a:xfrm>
            <a:off x="1910073" y="968537"/>
            <a:ext cx="4970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 350 total replies – Thank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79E8E9-0E83-4278-9053-9E7AAEBBBF97}"/>
              </a:ext>
            </a:extLst>
          </p:cNvPr>
          <p:cNvSpPr txBox="1"/>
          <p:nvPr/>
        </p:nvSpPr>
        <p:spPr>
          <a:xfrm>
            <a:off x="830866" y="1590542"/>
            <a:ext cx="3483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Why does this matter?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DC59D7B-6433-4FBB-819A-B5589FEDA916}"/>
              </a:ext>
            </a:extLst>
          </p:cNvPr>
          <p:cNvSpPr txBox="1"/>
          <p:nvPr/>
        </p:nvSpPr>
        <p:spPr>
          <a:xfrm>
            <a:off x="830866" y="2212547"/>
            <a:ext cx="77868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New funding: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Research Coordination Network (RCN) proposal 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submitted by the Maize Genetics Executive Committee (MGEC) will be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funded by the US-National Science Foundation (NSF).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Funding will support a 5-year plan for our community: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--- The next 5 Maize Genetics Conferences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--- Resources to help identify, prioritize, and target our most important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needs at a community level.</a:t>
            </a:r>
          </a:p>
          <a:p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597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04DC8F-7B16-4B4B-B684-8C105B9D2C61}"/>
              </a:ext>
            </a:extLst>
          </p:cNvPr>
          <p:cNvSpPr txBox="1"/>
          <p:nvPr/>
        </p:nvSpPr>
        <p:spPr>
          <a:xfrm>
            <a:off x="758214" y="342988"/>
            <a:ext cx="2433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Who are we?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B95138F-5A33-46E7-B1E1-29C106DF9DD3}"/>
              </a:ext>
            </a:extLst>
          </p:cNvPr>
          <p:cNvSpPr txBox="1"/>
          <p:nvPr/>
        </p:nvSpPr>
        <p:spPr>
          <a:xfrm>
            <a:off x="1910073" y="968537"/>
            <a:ext cx="4970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 350 total replies – Thank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79E8E9-0E83-4278-9053-9E7AAEBBBF97}"/>
              </a:ext>
            </a:extLst>
          </p:cNvPr>
          <p:cNvSpPr txBox="1"/>
          <p:nvPr/>
        </p:nvSpPr>
        <p:spPr>
          <a:xfrm>
            <a:off x="830866" y="1590542"/>
            <a:ext cx="3483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Why does this matter?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DC59D7B-6433-4FBB-819A-B5589FEDA916}"/>
              </a:ext>
            </a:extLst>
          </p:cNvPr>
          <p:cNvSpPr txBox="1"/>
          <p:nvPr/>
        </p:nvSpPr>
        <p:spPr>
          <a:xfrm>
            <a:off x="830866" y="2212547"/>
            <a:ext cx="77868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New funding: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Research Coordination Network (RCN) proposal 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submitted by the Maize Genetics Executive Committee (MGEC) will be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funded by the US-National Science Foundation (NSF).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Funding will support a 5-year plan for our community: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--- The next 5 Maize Genetics Conferences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--- Resources to help identify, prioritize, and target our most important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needs at a community level.</a:t>
            </a:r>
          </a:p>
          <a:p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to know:</a:t>
            </a:r>
          </a:p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What ARE our most important needs at a community level?</a:t>
            </a:r>
          </a:p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How do we best increase our depth, breadth, and vibrancy?</a:t>
            </a:r>
          </a:p>
        </p:txBody>
      </p:sp>
    </p:spTree>
    <p:extLst>
      <p:ext uri="{BB962C8B-B14F-4D97-AF65-F5344CB8AC3E}">
        <p14:creationId xmlns:p14="http://schemas.microsoft.com/office/powerpoint/2010/main" val="3615081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04DC8F-7B16-4B4B-B684-8C105B9D2C61}"/>
              </a:ext>
            </a:extLst>
          </p:cNvPr>
          <p:cNvSpPr txBox="1"/>
          <p:nvPr/>
        </p:nvSpPr>
        <p:spPr>
          <a:xfrm>
            <a:off x="758214" y="342988"/>
            <a:ext cx="7238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survey: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 350 total replies – Thank you!</a:t>
            </a:r>
          </a:p>
        </p:txBody>
      </p:sp>
    </p:spTree>
    <p:extLst>
      <p:ext uri="{BB962C8B-B14F-4D97-AF65-F5344CB8AC3E}">
        <p14:creationId xmlns:p14="http://schemas.microsoft.com/office/powerpoint/2010/main" val="3766416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04DC8F-7B16-4B4B-B684-8C105B9D2C61}"/>
              </a:ext>
            </a:extLst>
          </p:cNvPr>
          <p:cNvSpPr txBox="1"/>
          <p:nvPr/>
        </p:nvSpPr>
        <p:spPr>
          <a:xfrm>
            <a:off x="758214" y="342988"/>
            <a:ext cx="7219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Who are we?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 350 total replies – Thank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4A41A31-877C-4417-ACA0-CBAA981DEA12}"/>
              </a:ext>
            </a:extLst>
          </p:cNvPr>
          <p:cNvSpPr txBox="1"/>
          <p:nvPr/>
        </p:nvSpPr>
        <p:spPr>
          <a:xfrm>
            <a:off x="2096755" y="496053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Academia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EE301B-22A8-44F0-BE3B-8EFDC9A57149}"/>
              </a:ext>
            </a:extLst>
          </p:cNvPr>
          <p:cNvSpPr txBox="1"/>
          <p:nvPr/>
        </p:nvSpPr>
        <p:spPr>
          <a:xfrm>
            <a:off x="3302180" y="4960538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Inst.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BF9C8D-DD65-4F2E-ADA8-DA6D07BC9766}"/>
              </a:ext>
            </a:extLst>
          </p:cNvPr>
          <p:cNvSpPr txBox="1"/>
          <p:nvPr/>
        </p:nvSpPr>
        <p:spPr>
          <a:xfrm>
            <a:off x="4166847" y="4960538"/>
            <a:ext cx="982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Inst.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8F9A17D-78EB-4A40-8EE6-743E1C80DF70}"/>
              </a:ext>
            </a:extLst>
          </p:cNvPr>
          <p:cNvSpPr txBox="1"/>
          <p:nvPr/>
        </p:nvSpPr>
        <p:spPr>
          <a:xfrm>
            <a:off x="5158776" y="4960538"/>
            <a:ext cx="654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Gov.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83779AD-0E00-465A-8F19-9ECC4F9E89C5}"/>
              </a:ext>
            </a:extLst>
          </p:cNvPr>
          <p:cNvSpPr txBox="1"/>
          <p:nvPr/>
        </p:nvSpPr>
        <p:spPr>
          <a:xfrm>
            <a:off x="5954187" y="496053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F26C1B6-8E57-4319-A4A4-E03BDFB6EF3D}"/>
              </a:ext>
            </a:extLst>
          </p:cNvPr>
          <p:cNvSpPr/>
          <p:nvPr/>
        </p:nvSpPr>
        <p:spPr>
          <a:xfrm>
            <a:off x="2451798" y="2212181"/>
            <a:ext cx="557683" cy="2746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EC25D9D-306A-496F-A169-266D1C91A11E}"/>
              </a:ext>
            </a:extLst>
          </p:cNvPr>
          <p:cNvSpPr/>
          <p:nvPr/>
        </p:nvSpPr>
        <p:spPr>
          <a:xfrm>
            <a:off x="3412767" y="4478179"/>
            <a:ext cx="557683" cy="480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C7C0CDF-79D5-49BF-BD3B-B5E97F829F4A}"/>
              </a:ext>
            </a:extLst>
          </p:cNvPr>
          <p:cNvSpPr/>
          <p:nvPr/>
        </p:nvSpPr>
        <p:spPr>
          <a:xfrm>
            <a:off x="4306813" y="4510088"/>
            <a:ext cx="557683" cy="448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C408689-9341-493B-85FC-03BBF31D68ED}"/>
              </a:ext>
            </a:extLst>
          </p:cNvPr>
          <p:cNvSpPr/>
          <p:nvPr/>
        </p:nvSpPr>
        <p:spPr>
          <a:xfrm>
            <a:off x="5163502" y="4572000"/>
            <a:ext cx="557683" cy="386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94A1989-0134-4FA8-B3A0-32EF3F21BEDA}"/>
              </a:ext>
            </a:extLst>
          </p:cNvPr>
          <p:cNvSpPr/>
          <p:nvPr/>
        </p:nvSpPr>
        <p:spPr>
          <a:xfrm>
            <a:off x="5968042" y="4860131"/>
            <a:ext cx="557683" cy="98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F3B4F83-1318-4D28-846F-B6EDB3ADA254}"/>
              </a:ext>
            </a:extLst>
          </p:cNvPr>
          <p:cNvSpPr/>
          <p:nvPr/>
        </p:nvSpPr>
        <p:spPr>
          <a:xfrm>
            <a:off x="2095081" y="1768510"/>
            <a:ext cx="4683371" cy="31903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7C2F8A9-D23B-42BF-B2B9-1525EFA7C9FD}"/>
              </a:ext>
            </a:extLst>
          </p:cNvPr>
          <p:cNvSpPr txBox="1"/>
          <p:nvPr/>
        </p:nvSpPr>
        <p:spPr>
          <a:xfrm>
            <a:off x="2036715" y="1363450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54AE98D-35CD-445E-AEFB-77EA86FFC38E}"/>
              </a:ext>
            </a:extLst>
          </p:cNvPr>
          <p:cNvSpPr txBox="1"/>
          <p:nvPr/>
        </p:nvSpPr>
        <p:spPr>
          <a:xfrm rot="16200000">
            <a:off x="220193" y="3179017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Replies (Number)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9DA5178-B660-4ECC-9B4F-B81ED132C1E8}"/>
              </a:ext>
            </a:extLst>
          </p:cNvPr>
          <p:cNvGrpSpPr/>
          <p:nvPr/>
        </p:nvGrpSpPr>
        <p:grpSpPr>
          <a:xfrm>
            <a:off x="1991330" y="2300287"/>
            <a:ext cx="121947" cy="2658697"/>
            <a:chOff x="1955028" y="1768257"/>
            <a:chExt cx="150324" cy="319060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A839BCFF-747D-41B7-8C76-18404D9C54D1}"/>
                </a:ext>
              </a:extLst>
            </p:cNvPr>
            <p:cNvCxnSpPr/>
            <p:nvPr/>
          </p:nvCxnSpPr>
          <p:spPr>
            <a:xfrm rot="16200000">
              <a:off x="2026067" y="4254285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C38C93D6-F28B-4FEE-9904-AE2499F7DEEE}"/>
                </a:ext>
              </a:extLst>
            </p:cNvPr>
            <p:cNvCxnSpPr/>
            <p:nvPr/>
          </p:nvCxnSpPr>
          <p:spPr>
            <a:xfrm rot="16200000">
              <a:off x="2032241" y="3616164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BB230930-9AEC-494D-BD9B-3AA848D98C97}"/>
                </a:ext>
              </a:extLst>
            </p:cNvPr>
            <p:cNvCxnSpPr/>
            <p:nvPr/>
          </p:nvCxnSpPr>
          <p:spPr>
            <a:xfrm rot="16200000">
              <a:off x="2025582" y="2978044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31AC1B4E-DB02-46AF-BE9F-D5F92C238A9E}"/>
                </a:ext>
              </a:extLst>
            </p:cNvPr>
            <p:cNvCxnSpPr/>
            <p:nvPr/>
          </p:nvCxnSpPr>
          <p:spPr>
            <a:xfrm rot="16200000">
              <a:off x="2038899" y="2339923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06DA4954-4B93-42A6-9ED0-31A8A3CBFAAB}"/>
                </a:ext>
              </a:extLst>
            </p:cNvPr>
            <p:cNvCxnSpPr/>
            <p:nvPr/>
          </p:nvCxnSpPr>
          <p:spPr>
            <a:xfrm rot="16200000">
              <a:off x="2038899" y="1701803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D80EAF3E-0E11-4551-B9C6-32DC3CF85EC5}"/>
                </a:ext>
              </a:extLst>
            </p:cNvPr>
            <p:cNvCxnSpPr/>
            <p:nvPr/>
          </p:nvCxnSpPr>
          <p:spPr>
            <a:xfrm rot="16200000">
              <a:off x="2021482" y="4892405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970DAC5F-5298-4D70-9CE3-6C072DF083B1}"/>
              </a:ext>
            </a:extLst>
          </p:cNvPr>
          <p:cNvCxnSpPr/>
          <p:nvPr/>
        </p:nvCxnSpPr>
        <p:spPr>
          <a:xfrm rot="16200000">
            <a:off x="2037995" y="1714639"/>
            <a:ext cx="0" cy="1078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F6BA39C-C992-49AD-945F-21C3C8AF90E7}"/>
              </a:ext>
            </a:extLst>
          </p:cNvPr>
          <p:cNvSpPr txBox="1"/>
          <p:nvPr/>
        </p:nvSpPr>
        <p:spPr>
          <a:xfrm>
            <a:off x="1636672" y="4718520"/>
            <a:ext cx="339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109269B-843B-4EF4-8E1D-1E9D3BC97F94}"/>
              </a:ext>
            </a:extLst>
          </p:cNvPr>
          <p:cNvSpPr txBox="1"/>
          <p:nvPr/>
        </p:nvSpPr>
        <p:spPr>
          <a:xfrm>
            <a:off x="1430469" y="2658177"/>
            <a:ext cx="62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3F617B5-67A4-466D-AB15-6B2653BB29A4}"/>
              </a:ext>
            </a:extLst>
          </p:cNvPr>
          <p:cNvSpPr txBox="1"/>
          <p:nvPr/>
        </p:nvSpPr>
        <p:spPr>
          <a:xfrm>
            <a:off x="1418155" y="1594698"/>
            <a:ext cx="58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315FD4D-C41F-4B67-92B8-F7210B193E6F}"/>
              </a:ext>
            </a:extLst>
          </p:cNvPr>
          <p:cNvSpPr txBox="1"/>
          <p:nvPr/>
        </p:nvSpPr>
        <p:spPr>
          <a:xfrm>
            <a:off x="1406967" y="3695035"/>
            <a:ext cx="63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398188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4A41A31-877C-4417-ACA0-CBAA981DEA12}"/>
              </a:ext>
            </a:extLst>
          </p:cNvPr>
          <p:cNvSpPr txBox="1"/>
          <p:nvPr/>
        </p:nvSpPr>
        <p:spPr>
          <a:xfrm>
            <a:off x="2111823" y="4975610"/>
            <a:ext cx="824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EE301B-22A8-44F0-BE3B-8EFDC9A57149}"/>
              </a:ext>
            </a:extLst>
          </p:cNvPr>
          <p:cNvSpPr txBox="1"/>
          <p:nvPr/>
        </p:nvSpPr>
        <p:spPr>
          <a:xfrm>
            <a:off x="2925977" y="4958859"/>
            <a:ext cx="1295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Scientist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BF9C8D-DD65-4F2E-ADA8-DA6D07BC9766}"/>
              </a:ext>
            </a:extLst>
          </p:cNvPr>
          <p:cNvSpPr txBox="1"/>
          <p:nvPr/>
        </p:nvSpPr>
        <p:spPr>
          <a:xfrm>
            <a:off x="4072495" y="4958859"/>
            <a:ext cx="1113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Grad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8F9A17D-78EB-4A40-8EE6-743E1C80DF70}"/>
              </a:ext>
            </a:extLst>
          </p:cNvPr>
          <p:cNvSpPr txBox="1"/>
          <p:nvPr/>
        </p:nvSpPr>
        <p:spPr>
          <a:xfrm>
            <a:off x="5209015" y="4980634"/>
            <a:ext cx="712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Post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83779AD-0E00-465A-8F19-9ECC4F9E89C5}"/>
              </a:ext>
            </a:extLst>
          </p:cNvPr>
          <p:cNvSpPr txBox="1"/>
          <p:nvPr/>
        </p:nvSpPr>
        <p:spPr>
          <a:xfrm>
            <a:off x="5924047" y="498063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Educator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F26C1B6-8E57-4319-A4A4-E03BDFB6EF3D}"/>
              </a:ext>
            </a:extLst>
          </p:cNvPr>
          <p:cNvSpPr/>
          <p:nvPr/>
        </p:nvSpPr>
        <p:spPr>
          <a:xfrm>
            <a:off x="2270929" y="2004646"/>
            <a:ext cx="557683" cy="2954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EC25D9D-306A-496F-A169-266D1C91A11E}"/>
              </a:ext>
            </a:extLst>
          </p:cNvPr>
          <p:cNvSpPr/>
          <p:nvPr/>
        </p:nvSpPr>
        <p:spPr>
          <a:xfrm>
            <a:off x="3300133" y="3145134"/>
            <a:ext cx="557683" cy="1813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C7C0CDF-79D5-49BF-BD3B-B5E97F829F4A}"/>
              </a:ext>
            </a:extLst>
          </p:cNvPr>
          <p:cNvSpPr/>
          <p:nvPr/>
        </p:nvSpPr>
        <p:spPr>
          <a:xfrm>
            <a:off x="4314172" y="4350935"/>
            <a:ext cx="557683" cy="607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C408689-9341-493B-85FC-03BBF31D68ED}"/>
              </a:ext>
            </a:extLst>
          </p:cNvPr>
          <p:cNvSpPr/>
          <p:nvPr/>
        </p:nvSpPr>
        <p:spPr>
          <a:xfrm>
            <a:off x="5258957" y="4441371"/>
            <a:ext cx="557683" cy="517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94A1989-0134-4FA8-B3A0-32EF3F21BEDA}"/>
              </a:ext>
            </a:extLst>
          </p:cNvPr>
          <p:cNvSpPr/>
          <p:nvPr/>
        </p:nvSpPr>
        <p:spPr>
          <a:xfrm>
            <a:off x="6234319" y="4401178"/>
            <a:ext cx="557683" cy="557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F3B4F83-1318-4D28-846F-B6EDB3ADA254}"/>
              </a:ext>
            </a:extLst>
          </p:cNvPr>
          <p:cNvSpPr/>
          <p:nvPr/>
        </p:nvSpPr>
        <p:spPr>
          <a:xfrm>
            <a:off x="1944356" y="1768510"/>
            <a:ext cx="6114422" cy="31903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7C2F8A9-D23B-42BF-B2B9-1525EFA7C9FD}"/>
              </a:ext>
            </a:extLst>
          </p:cNvPr>
          <p:cNvSpPr txBox="1"/>
          <p:nvPr/>
        </p:nvSpPr>
        <p:spPr>
          <a:xfrm>
            <a:off x="1848740" y="1368398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C8E7026-05AF-4866-9438-D54E371C4365}"/>
              </a:ext>
            </a:extLst>
          </p:cNvPr>
          <p:cNvSpPr/>
          <p:nvPr/>
        </p:nvSpPr>
        <p:spPr>
          <a:xfrm>
            <a:off x="7180541" y="4401178"/>
            <a:ext cx="557683" cy="564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F1FBBDA-1AD5-4FCB-BD6B-DF59E55C7199}"/>
              </a:ext>
            </a:extLst>
          </p:cNvPr>
          <p:cNvSpPr txBox="1"/>
          <p:nvPr/>
        </p:nvSpPr>
        <p:spPr>
          <a:xfrm>
            <a:off x="7066210" y="4980634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A4FC41A-7B33-40B4-9B22-A420CAC2AAB0}"/>
              </a:ext>
            </a:extLst>
          </p:cNvPr>
          <p:cNvSpPr txBox="1"/>
          <p:nvPr/>
        </p:nvSpPr>
        <p:spPr>
          <a:xfrm rot="16200000">
            <a:off x="89957" y="3077957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Replies (Number)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9EC9480-E015-4466-9402-835F0752EE67}"/>
              </a:ext>
            </a:extLst>
          </p:cNvPr>
          <p:cNvSpPr txBox="1"/>
          <p:nvPr/>
        </p:nvSpPr>
        <p:spPr>
          <a:xfrm>
            <a:off x="758214" y="342988"/>
            <a:ext cx="2433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Who are we?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F61D357B-E956-4233-BB0F-25D5F5037300}"/>
              </a:ext>
            </a:extLst>
          </p:cNvPr>
          <p:cNvCxnSpPr/>
          <p:nvPr/>
        </p:nvCxnSpPr>
        <p:spPr>
          <a:xfrm rot="16200000">
            <a:off x="1857921" y="4881456"/>
            <a:ext cx="0" cy="1535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A8A2A49B-B990-4C55-B1E3-640AE867779B}"/>
              </a:ext>
            </a:extLst>
          </p:cNvPr>
          <p:cNvCxnSpPr/>
          <p:nvPr/>
        </p:nvCxnSpPr>
        <p:spPr>
          <a:xfrm rot="16200000">
            <a:off x="1865055" y="4084022"/>
            <a:ext cx="0" cy="1535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2138160-DC8C-4AA5-A056-078DE7C65868}"/>
              </a:ext>
            </a:extLst>
          </p:cNvPr>
          <p:cNvCxnSpPr/>
          <p:nvPr/>
        </p:nvCxnSpPr>
        <p:spPr>
          <a:xfrm rot="16200000">
            <a:off x="1857361" y="3286591"/>
            <a:ext cx="0" cy="1535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045F0D5D-A79B-4242-8C89-070F800AE14A}"/>
              </a:ext>
            </a:extLst>
          </p:cNvPr>
          <p:cNvCxnSpPr/>
          <p:nvPr/>
        </p:nvCxnSpPr>
        <p:spPr>
          <a:xfrm rot="16200000">
            <a:off x="1872748" y="2489157"/>
            <a:ext cx="0" cy="1535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4EEEBDED-6862-4B84-BD68-8F4318378325}"/>
              </a:ext>
            </a:extLst>
          </p:cNvPr>
          <p:cNvCxnSpPr/>
          <p:nvPr/>
        </p:nvCxnSpPr>
        <p:spPr>
          <a:xfrm rot="16200000">
            <a:off x="1872748" y="1691726"/>
            <a:ext cx="0" cy="1535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5475951-7CE5-494D-93FF-A01ED0A7165D}"/>
              </a:ext>
            </a:extLst>
          </p:cNvPr>
          <p:cNvSpPr txBox="1"/>
          <p:nvPr/>
        </p:nvSpPr>
        <p:spPr>
          <a:xfrm>
            <a:off x="1476787" y="4718520"/>
            <a:ext cx="339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455A064-C022-4ECA-9AD4-957B445810FE}"/>
              </a:ext>
            </a:extLst>
          </p:cNvPr>
          <p:cNvSpPr txBox="1"/>
          <p:nvPr/>
        </p:nvSpPr>
        <p:spPr>
          <a:xfrm>
            <a:off x="1270584" y="1586699"/>
            <a:ext cx="62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AFA9B17-B8FB-4646-A815-7E9819B1221B}"/>
              </a:ext>
            </a:extLst>
          </p:cNvPr>
          <p:cNvSpPr txBox="1"/>
          <p:nvPr/>
        </p:nvSpPr>
        <p:spPr>
          <a:xfrm>
            <a:off x="1247082" y="3201370"/>
            <a:ext cx="63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4004050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05F7DB3-4AC5-44AF-BF99-4617ED0EE5F4}"/>
              </a:ext>
            </a:extLst>
          </p:cNvPr>
          <p:cNvSpPr txBox="1"/>
          <p:nvPr/>
        </p:nvSpPr>
        <p:spPr>
          <a:xfrm>
            <a:off x="758214" y="342988"/>
            <a:ext cx="2433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Who are we?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30D8443-7257-4A80-8654-262C30DDAE2F}"/>
              </a:ext>
            </a:extLst>
          </p:cNvPr>
          <p:cNvGrpSpPr/>
          <p:nvPr/>
        </p:nvGrpSpPr>
        <p:grpSpPr>
          <a:xfrm>
            <a:off x="179824" y="1024979"/>
            <a:ext cx="8731361" cy="4527099"/>
            <a:chOff x="159353" y="1489003"/>
            <a:chExt cx="8731361" cy="452709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57BA067-3E5B-49D1-B2C3-23F0A017B8FA}"/>
                </a:ext>
              </a:extLst>
            </p:cNvPr>
            <p:cNvSpPr txBox="1"/>
            <p:nvPr/>
          </p:nvSpPr>
          <p:spPr>
            <a:xfrm>
              <a:off x="3879208" y="1489003"/>
              <a:ext cx="20649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Research areas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210DCD9-BBA1-4409-BC46-08E48BAC56A5}"/>
                </a:ext>
              </a:extLst>
            </p:cNvPr>
            <p:cNvSpPr txBox="1"/>
            <p:nvPr/>
          </p:nvSpPr>
          <p:spPr>
            <a:xfrm>
              <a:off x="159353" y="1959503"/>
              <a:ext cx="3801041" cy="32008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Aft>
                  <a:spcPts val="6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Cytogenetics</a:t>
              </a:r>
            </a:p>
            <a:p>
              <a:pPr algn="r">
                <a:spcAft>
                  <a:spcPts val="6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Crop evolution</a:t>
              </a:r>
            </a:p>
            <a:p>
              <a:pPr algn="r">
                <a:spcAft>
                  <a:spcPts val="6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Education, outreach</a:t>
              </a:r>
            </a:p>
            <a:p>
              <a:pPr algn="r">
                <a:spcAft>
                  <a:spcPts val="6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Transposons, epigenetics</a:t>
              </a:r>
            </a:p>
            <a:p>
              <a:pPr algn="r">
                <a:spcAft>
                  <a:spcPts val="6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Cell and developmental biol.</a:t>
              </a:r>
            </a:p>
            <a:p>
              <a:pPr algn="r">
                <a:spcAft>
                  <a:spcPts val="6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Computational and large-scale biol.</a:t>
              </a:r>
            </a:p>
            <a:p>
              <a:pPr algn="r">
                <a:spcAft>
                  <a:spcPts val="6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Quant genetics, breeding</a:t>
              </a:r>
            </a:p>
            <a:p>
              <a:pPr algn="r">
                <a:spcAft>
                  <a:spcPts val="600"/>
                </a:spcAft>
              </a:pP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Physiol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biochem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mol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biol.</a:t>
              </a:r>
            </a:p>
            <a:p>
              <a:pPr algn="r">
                <a:spcAft>
                  <a:spcPts val="6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Other diverse areas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1DECC048-3C93-4344-B9D7-8368E8C31810}"/>
                </a:ext>
              </a:extLst>
            </p:cNvPr>
            <p:cNvSpPr/>
            <p:nvPr/>
          </p:nvSpPr>
          <p:spPr>
            <a:xfrm>
              <a:off x="3966370" y="1919304"/>
              <a:ext cx="4625922" cy="32108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9EDFE58-A4F1-409E-9649-F64DB0AC4A13}"/>
                </a:ext>
              </a:extLst>
            </p:cNvPr>
            <p:cNvSpPr txBox="1"/>
            <p:nvPr/>
          </p:nvSpPr>
          <p:spPr>
            <a:xfrm>
              <a:off x="5176133" y="5646770"/>
              <a:ext cx="1992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Replies (Number)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F9407FF5-3459-4D87-87B9-D1943CF01488}"/>
                </a:ext>
              </a:extLst>
            </p:cNvPr>
            <p:cNvSpPr/>
            <p:nvPr/>
          </p:nvSpPr>
          <p:spPr>
            <a:xfrm>
              <a:off x="3966370" y="4516734"/>
              <a:ext cx="4118481" cy="1858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93ABA5A-D603-49E3-A650-9F8024947710}"/>
                </a:ext>
              </a:extLst>
            </p:cNvPr>
            <p:cNvSpPr/>
            <p:nvPr/>
          </p:nvSpPr>
          <p:spPr>
            <a:xfrm>
              <a:off x="3966371" y="4169112"/>
              <a:ext cx="3453958" cy="1858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C49284E7-B623-4316-8E52-77EA6F24BF9F}"/>
                </a:ext>
              </a:extLst>
            </p:cNvPr>
            <p:cNvSpPr/>
            <p:nvPr/>
          </p:nvSpPr>
          <p:spPr>
            <a:xfrm>
              <a:off x="3966371" y="3810292"/>
              <a:ext cx="2668087" cy="1858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B858757-23A6-4D17-BC4D-C2BF3D338CD3}"/>
                </a:ext>
              </a:extLst>
            </p:cNvPr>
            <p:cNvSpPr/>
            <p:nvPr/>
          </p:nvSpPr>
          <p:spPr>
            <a:xfrm>
              <a:off x="3966369" y="3466993"/>
              <a:ext cx="2007077" cy="1858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05C0A015-D801-4471-ADFF-B38822D02670}"/>
                </a:ext>
              </a:extLst>
            </p:cNvPr>
            <p:cNvSpPr/>
            <p:nvPr/>
          </p:nvSpPr>
          <p:spPr>
            <a:xfrm>
              <a:off x="3966369" y="3125072"/>
              <a:ext cx="1423183" cy="1858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8B19E520-5699-4B1C-9FFA-D79CCFBF2A18}"/>
                </a:ext>
              </a:extLst>
            </p:cNvPr>
            <p:cNvSpPr/>
            <p:nvPr/>
          </p:nvSpPr>
          <p:spPr>
            <a:xfrm>
              <a:off x="3966369" y="2766252"/>
              <a:ext cx="1346065" cy="1858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304C525B-6AB8-4826-BC29-E009C8B719FF}"/>
                </a:ext>
              </a:extLst>
            </p:cNvPr>
            <p:cNvSpPr/>
            <p:nvPr/>
          </p:nvSpPr>
          <p:spPr>
            <a:xfrm>
              <a:off x="3966369" y="2435886"/>
              <a:ext cx="1209764" cy="1858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153AEC56-7FC3-4C82-8FBD-6E06DD42374B}"/>
                </a:ext>
              </a:extLst>
            </p:cNvPr>
            <p:cNvSpPr/>
            <p:nvPr/>
          </p:nvSpPr>
          <p:spPr>
            <a:xfrm>
              <a:off x="3966369" y="2082627"/>
              <a:ext cx="615279" cy="1858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7276161-41C2-451C-91D5-2C31E6490FB2}"/>
                </a:ext>
              </a:extLst>
            </p:cNvPr>
            <p:cNvSpPr/>
            <p:nvPr/>
          </p:nvSpPr>
          <p:spPr>
            <a:xfrm>
              <a:off x="3966369" y="4843135"/>
              <a:ext cx="615279" cy="1858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E6DEA0B3-B489-442E-BB17-A7F5673C4257}"/>
                </a:ext>
              </a:extLst>
            </p:cNvPr>
            <p:cNvCxnSpPr/>
            <p:nvPr/>
          </p:nvCxnSpPr>
          <p:spPr>
            <a:xfrm>
              <a:off x="4889178" y="5122537"/>
              <a:ext cx="0" cy="1206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6215F547-4B0B-44F3-A5C4-FF9140CD8247}"/>
                </a:ext>
              </a:extLst>
            </p:cNvPr>
            <p:cNvCxnSpPr/>
            <p:nvPr/>
          </p:nvCxnSpPr>
          <p:spPr>
            <a:xfrm>
              <a:off x="5814957" y="5128140"/>
              <a:ext cx="0" cy="1206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85A5AA64-5075-4BE2-84E8-8584AD03BAA5}"/>
                </a:ext>
              </a:extLst>
            </p:cNvPr>
            <p:cNvCxnSpPr/>
            <p:nvPr/>
          </p:nvCxnSpPr>
          <p:spPr>
            <a:xfrm>
              <a:off x="6740735" y="5122097"/>
              <a:ext cx="0" cy="1206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831CAE89-07DB-4D07-881E-03F7AA53A3CA}"/>
                </a:ext>
              </a:extLst>
            </p:cNvPr>
            <p:cNvCxnSpPr/>
            <p:nvPr/>
          </p:nvCxnSpPr>
          <p:spPr>
            <a:xfrm>
              <a:off x="7666514" y="5134182"/>
              <a:ext cx="0" cy="1206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989AAD2B-A713-47E6-8941-660611CDDEE5}"/>
                </a:ext>
              </a:extLst>
            </p:cNvPr>
            <p:cNvCxnSpPr/>
            <p:nvPr/>
          </p:nvCxnSpPr>
          <p:spPr>
            <a:xfrm>
              <a:off x="8592292" y="5134182"/>
              <a:ext cx="0" cy="1206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A65E741D-1C87-475C-A584-E6DC86E3824A}"/>
                </a:ext>
              </a:extLst>
            </p:cNvPr>
            <p:cNvCxnSpPr/>
            <p:nvPr/>
          </p:nvCxnSpPr>
          <p:spPr>
            <a:xfrm>
              <a:off x="3963400" y="5103970"/>
              <a:ext cx="0" cy="1206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5E86E1C0-94E7-415D-B19C-16B0995AEBCC}"/>
                </a:ext>
              </a:extLst>
            </p:cNvPr>
            <p:cNvSpPr txBox="1"/>
            <p:nvPr/>
          </p:nvSpPr>
          <p:spPr>
            <a:xfrm>
              <a:off x="3832919" y="5261225"/>
              <a:ext cx="50577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0           50          100         150        200        250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6170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04DC8F-7B16-4B4B-B684-8C105B9D2C61}"/>
              </a:ext>
            </a:extLst>
          </p:cNvPr>
          <p:cNvSpPr txBox="1"/>
          <p:nvPr/>
        </p:nvSpPr>
        <p:spPr>
          <a:xfrm>
            <a:off x="758214" y="342988"/>
            <a:ext cx="6093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Maize Genetics Community Session: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70336B4-EC09-43E7-A43D-D44203F16D97}"/>
              </a:ext>
            </a:extLst>
          </p:cNvPr>
          <p:cNvSpPr txBox="1"/>
          <p:nvPr/>
        </p:nvSpPr>
        <p:spPr>
          <a:xfrm>
            <a:off x="758213" y="1308779"/>
            <a:ext cx="72764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Update from US funding agencies: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-- Ann Sylvester, Program Director, PGRP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-- Cliff Weil, Rotator, PGRP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-- Karen Cone, Program Director, Genetic Mechanisms, MCB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2B01FD9-2EE7-4929-B9AB-1344D7C8FFBE}"/>
              </a:ext>
            </a:extLst>
          </p:cNvPr>
          <p:cNvSpPr txBox="1"/>
          <p:nvPr/>
        </p:nvSpPr>
        <p:spPr>
          <a:xfrm>
            <a:off x="758213" y="2632218"/>
            <a:ext cx="31181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Update from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MaizeGDB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-- Carson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Andorf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D68068-1506-43CE-8A9F-C889F6611516}"/>
              </a:ext>
            </a:extLst>
          </p:cNvPr>
          <p:cNvSpPr txBox="1"/>
          <p:nvPr/>
        </p:nvSpPr>
        <p:spPr>
          <a:xfrm>
            <a:off x="758213" y="3512949"/>
            <a:ext cx="755847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Update from Maize Genetics Executive Committee (MGEC):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-- Karen Koch, Chair (UF)  ----- Survey highlights and new initiatives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--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Jianming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Yu, Chair-Elect (ISU)    </a:t>
            </a:r>
          </a:p>
        </p:txBody>
      </p:sp>
    </p:spTree>
    <p:extLst>
      <p:ext uri="{BB962C8B-B14F-4D97-AF65-F5344CB8AC3E}">
        <p14:creationId xmlns:p14="http://schemas.microsoft.com/office/powerpoint/2010/main" val="359596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D391D30-3C1B-46A7-B292-184101032704}"/>
              </a:ext>
            </a:extLst>
          </p:cNvPr>
          <p:cNvSpPr txBox="1"/>
          <p:nvPr/>
        </p:nvSpPr>
        <p:spPr>
          <a:xfrm>
            <a:off x="758214" y="342988"/>
            <a:ext cx="2433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Who are we?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082161A-147A-419A-A688-2537DE6A1294}"/>
              </a:ext>
            </a:extLst>
          </p:cNvPr>
          <p:cNvGrpSpPr/>
          <p:nvPr/>
        </p:nvGrpSpPr>
        <p:grpSpPr>
          <a:xfrm>
            <a:off x="1713874" y="741471"/>
            <a:ext cx="6499536" cy="5758344"/>
            <a:chOff x="1243024" y="1069021"/>
            <a:chExt cx="6499536" cy="575834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57BA067-3E5B-49D1-B2C3-23F0A017B8FA}"/>
                </a:ext>
              </a:extLst>
            </p:cNvPr>
            <p:cNvSpPr txBox="1"/>
            <p:nvPr/>
          </p:nvSpPr>
          <p:spPr>
            <a:xfrm>
              <a:off x="2821267" y="1069021"/>
              <a:ext cx="310533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Diverse species studied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210DCD9-BBA1-4409-BC46-08E48BAC56A5}"/>
                </a:ext>
              </a:extLst>
            </p:cNvPr>
            <p:cNvSpPr txBox="1"/>
            <p:nvPr/>
          </p:nvSpPr>
          <p:spPr>
            <a:xfrm>
              <a:off x="1243024" y="1555469"/>
              <a:ext cx="1659429" cy="4693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Aft>
                  <a:spcPts val="6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Arabidopsis</a:t>
              </a:r>
            </a:p>
            <a:p>
              <a:pPr algn="r">
                <a:spcAft>
                  <a:spcPts val="6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Sorghum</a:t>
              </a:r>
            </a:p>
            <a:p>
              <a:pPr algn="r">
                <a:spcAft>
                  <a:spcPts val="6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Rice</a:t>
              </a:r>
            </a:p>
            <a:p>
              <a:pPr algn="r">
                <a:spcAft>
                  <a:spcPts val="6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Soybean</a:t>
              </a:r>
            </a:p>
            <a:p>
              <a:pPr algn="r">
                <a:spcAft>
                  <a:spcPts val="6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Wheat</a:t>
              </a:r>
            </a:p>
            <a:p>
              <a:pPr algn="r">
                <a:spcAft>
                  <a:spcPts val="600"/>
                </a:spcAft>
              </a:pP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Setaria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6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Barley</a:t>
              </a:r>
            </a:p>
            <a:p>
              <a:pPr algn="r">
                <a:spcAft>
                  <a:spcPts val="6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Brassica</a:t>
              </a:r>
            </a:p>
            <a:p>
              <a:pPr algn="r">
                <a:spcAft>
                  <a:spcPts val="600"/>
                </a:spcAft>
              </a:pP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Brachypodium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6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Cotton</a:t>
              </a:r>
            </a:p>
            <a:p>
              <a:pPr algn="r">
                <a:spcAft>
                  <a:spcPts val="600"/>
                </a:spcAft>
              </a:pP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Tripsicum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1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Canola</a:t>
              </a:r>
            </a:p>
            <a:p>
              <a:pPr algn="r">
                <a:spcAft>
                  <a:spcPts val="6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+ Others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9EDFE58-A4F1-409E-9649-F64DB0AC4A13}"/>
                </a:ext>
              </a:extLst>
            </p:cNvPr>
            <p:cNvSpPr txBox="1"/>
            <p:nvPr/>
          </p:nvSpPr>
          <p:spPr>
            <a:xfrm>
              <a:off x="4224963" y="6458033"/>
              <a:ext cx="1992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Replies (Number)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1DECC048-3C93-4344-B9D7-8368E8C31810}"/>
                </a:ext>
              </a:extLst>
            </p:cNvPr>
            <p:cNvSpPr/>
            <p:nvPr/>
          </p:nvSpPr>
          <p:spPr>
            <a:xfrm flipV="1">
              <a:off x="2908429" y="1432730"/>
              <a:ext cx="4569231" cy="45387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F9407FF5-3459-4D87-87B9-D1943CF01488}"/>
                </a:ext>
              </a:extLst>
            </p:cNvPr>
            <p:cNvSpPr/>
            <p:nvPr/>
          </p:nvSpPr>
          <p:spPr>
            <a:xfrm flipV="1">
              <a:off x="2908429" y="1663925"/>
              <a:ext cx="4118481" cy="1858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93ABA5A-D603-49E3-A650-9F8024947710}"/>
                </a:ext>
              </a:extLst>
            </p:cNvPr>
            <p:cNvSpPr/>
            <p:nvPr/>
          </p:nvSpPr>
          <p:spPr>
            <a:xfrm flipV="1">
              <a:off x="2908430" y="2011546"/>
              <a:ext cx="3420480" cy="1858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C49284E7-B623-4316-8E52-77EA6F24BF9F}"/>
                </a:ext>
              </a:extLst>
            </p:cNvPr>
            <p:cNvSpPr/>
            <p:nvPr/>
          </p:nvSpPr>
          <p:spPr>
            <a:xfrm flipV="1">
              <a:off x="2908431" y="2370366"/>
              <a:ext cx="1803220" cy="1858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B858757-23A6-4D17-BC4D-C2BF3D338CD3}"/>
                </a:ext>
              </a:extLst>
            </p:cNvPr>
            <p:cNvSpPr/>
            <p:nvPr/>
          </p:nvSpPr>
          <p:spPr>
            <a:xfrm flipV="1">
              <a:off x="2908429" y="2713665"/>
              <a:ext cx="1714512" cy="1858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05C0A015-D801-4471-ADFF-B38822D02670}"/>
                </a:ext>
              </a:extLst>
            </p:cNvPr>
            <p:cNvSpPr/>
            <p:nvPr/>
          </p:nvSpPr>
          <p:spPr>
            <a:xfrm flipV="1">
              <a:off x="2908428" y="3055586"/>
              <a:ext cx="1612153" cy="1858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8B19E520-5699-4B1C-9FFA-D79CCFBF2A18}"/>
                </a:ext>
              </a:extLst>
            </p:cNvPr>
            <p:cNvSpPr/>
            <p:nvPr/>
          </p:nvSpPr>
          <p:spPr>
            <a:xfrm flipV="1">
              <a:off x="2908428" y="3414407"/>
              <a:ext cx="1346065" cy="1858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304C525B-6AB8-4826-BC29-E009C8B719FF}"/>
                </a:ext>
              </a:extLst>
            </p:cNvPr>
            <p:cNvSpPr/>
            <p:nvPr/>
          </p:nvSpPr>
          <p:spPr>
            <a:xfrm flipV="1">
              <a:off x="2908428" y="3744772"/>
              <a:ext cx="1025300" cy="1858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153AEC56-7FC3-4C82-8FBD-6E06DD42374B}"/>
                </a:ext>
              </a:extLst>
            </p:cNvPr>
            <p:cNvSpPr/>
            <p:nvPr/>
          </p:nvSpPr>
          <p:spPr>
            <a:xfrm flipV="1">
              <a:off x="2908428" y="4098031"/>
              <a:ext cx="912706" cy="1858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1F966509-510C-469B-923A-F20055B0F29D}"/>
                </a:ext>
              </a:extLst>
            </p:cNvPr>
            <p:cNvSpPr/>
            <p:nvPr/>
          </p:nvSpPr>
          <p:spPr>
            <a:xfrm flipV="1">
              <a:off x="2908428" y="4443475"/>
              <a:ext cx="834231" cy="1858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51ABC04-50E2-4BBB-8379-CBC125D1984C}"/>
                </a:ext>
              </a:extLst>
            </p:cNvPr>
            <p:cNvSpPr/>
            <p:nvPr/>
          </p:nvSpPr>
          <p:spPr>
            <a:xfrm flipV="1">
              <a:off x="2918665" y="4768482"/>
              <a:ext cx="677282" cy="1858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B3AF732F-3944-44C3-BC02-CCFC666443B1}"/>
                </a:ext>
              </a:extLst>
            </p:cNvPr>
            <p:cNvSpPr/>
            <p:nvPr/>
          </p:nvSpPr>
          <p:spPr>
            <a:xfrm flipV="1">
              <a:off x="2918665" y="5143676"/>
              <a:ext cx="677282" cy="1858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D0058C16-7D77-4185-87A9-8C02120F4AA9}"/>
                </a:ext>
              </a:extLst>
            </p:cNvPr>
            <p:cNvSpPr/>
            <p:nvPr/>
          </p:nvSpPr>
          <p:spPr>
            <a:xfrm flipV="1">
              <a:off x="2904178" y="5507385"/>
              <a:ext cx="510935" cy="1858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56B6D6B-C1C6-4503-A36A-1DDA4A89F88C}"/>
                </a:ext>
              </a:extLst>
            </p:cNvPr>
            <p:cNvSpPr txBox="1"/>
            <p:nvPr/>
          </p:nvSpPr>
          <p:spPr>
            <a:xfrm>
              <a:off x="2748885" y="6050533"/>
              <a:ext cx="49936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0         10        20        30        40        50        60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FC71250C-B337-452A-9B6E-17065497B0D3}"/>
                </a:ext>
              </a:extLst>
            </p:cNvPr>
            <p:cNvGrpSpPr/>
            <p:nvPr/>
          </p:nvGrpSpPr>
          <p:grpSpPr>
            <a:xfrm>
              <a:off x="2902452" y="5947684"/>
              <a:ext cx="3812673" cy="148653"/>
              <a:chOff x="3967537" y="3836739"/>
              <a:chExt cx="4624755" cy="166199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C694BAB0-4F73-45AC-9F94-B60DEA6F9387}"/>
                  </a:ext>
                </a:extLst>
              </p:cNvPr>
              <p:cNvCxnSpPr/>
              <p:nvPr/>
            </p:nvCxnSpPr>
            <p:spPr>
              <a:xfrm>
                <a:off x="4892488" y="3857199"/>
                <a:ext cx="0" cy="1329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xmlns="" id="{9AA67BCC-3CD7-49B0-AD8B-17031F3880BF}"/>
                  </a:ext>
                </a:extLst>
              </p:cNvPr>
              <p:cNvCxnSpPr/>
              <p:nvPr/>
            </p:nvCxnSpPr>
            <p:spPr>
              <a:xfrm>
                <a:off x="5817439" y="3863373"/>
                <a:ext cx="0" cy="1329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66189E45-0AB7-4E3B-9954-58CAC79D28DA}"/>
                  </a:ext>
                </a:extLst>
              </p:cNvPr>
              <p:cNvCxnSpPr/>
              <p:nvPr/>
            </p:nvCxnSpPr>
            <p:spPr>
              <a:xfrm>
                <a:off x="6742390" y="3856714"/>
                <a:ext cx="0" cy="1329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751FB7F3-81AD-410A-8D25-4FB0261909D0}"/>
                  </a:ext>
                </a:extLst>
              </p:cNvPr>
              <p:cNvCxnSpPr/>
              <p:nvPr/>
            </p:nvCxnSpPr>
            <p:spPr>
              <a:xfrm>
                <a:off x="7667341" y="3870031"/>
                <a:ext cx="0" cy="1329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29C899D0-CCF2-446B-AA24-058B3B0059B5}"/>
                  </a:ext>
                </a:extLst>
              </p:cNvPr>
              <p:cNvCxnSpPr/>
              <p:nvPr/>
            </p:nvCxnSpPr>
            <p:spPr>
              <a:xfrm>
                <a:off x="8592292" y="3870031"/>
                <a:ext cx="0" cy="1329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736447FE-1C32-4006-81BC-540F8C253546}"/>
                  </a:ext>
                </a:extLst>
              </p:cNvPr>
              <p:cNvCxnSpPr/>
              <p:nvPr/>
            </p:nvCxnSpPr>
            <p:spPr>
              <a:xfrm>
                <a:off x="3967537" y="3836739"/>
                <a:ext cx="0" cy="1329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ABBB1C9C-9E59-4915-AB6C-8113BA8CFBE1}"/>
                </a:ext>
              </a:extLst>
            </p:cNvPr>
            <p:cNvCxnSpPr/>
            <p:nvPr/>
          </p:nvCxnSpPr>
          <p:spPr>
            <a:xfrm>
              <a:off x="7477660" y="5973801"/>
              <a:ext cx="0" cy="1188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7232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7C2F8A9-D23B-42BF-B2B9-1525EFA7C9FD}"/>
              </a:ext>
            </a:extLst>
          </p:cNvPr>
          <p:cNvSpPr txBox="1"/>
          <p:nvPr/>
        </p:nvSpPr>
        <p:spPr>
          <a:xfrm>
            <a:off x="1256645" y="1313780"/>
            <a:ext cx="7287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Number of Maize Genetics Conferences attended (lifetime)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A4FC41A-7B33-40B4-9B22-A420CAC2AAB0}"/>
              </a:ext>
            </a:extLst>
          </p:cNvPr>
          <p:cNvSpPr txBox="1"/>
          <p:nvPr/>
        </p:nvSpPr>
        <p:spPr>
          <a:xfrm rot="16200000">
            <a:off x="-413584" y="2981464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Replies (Number)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85BBDC1-2068-4E1F-A056-D1950180B9D5}"/>
              </a:ext>
            </a:extLst>
          </p:cNvPr>
          <p:cNvSpPr txBox="1"/>
          <p:nvPr/>
        </p:nvSpPr>
        <p:spPr>
          <a:xfrm>
            <a:off x="2849747" y="5378866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MGC meetings attended (Number)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F3B4F83-1318-4D28-846F-B6EDB3ADA254}"/>
              </a:ext>
            </a:extLst>
          </p:cNvPr>
          <p:cNvSpPr/>
          <p:nvPr/>
        </p:nvSpPr>
        <p:spPr>
          <a:xfrm>
            <a:off x="1338172" y="1780382"/>
            <a:ext cx="7391267" cy="31877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F26C1B6-8E57-4319-A4A4-E03BDFB6EF3D}"/>
              </a:ext>
            </a:extLst>
          </p:cNvPr>
          <p:cNvSpPr/>
          <p:nvPr/>
        </p:nvSpPr>
        <p:spPr>
          <a:xfrm>
            <a:off x="3082204" y="4645183"/>
            <a:ext cx="75292" cy="315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EC25D9D-306A-496F-A169-266D1C91A11E}"/>
              </a:ext>
            </a:extLst>
          </p:cNvPr>
          <p:cNvSpPr/>
          <p:nvPr/>
        </p:nvSpPr>
        <p:spPr>
          <a:xfrm>
            <a:off x="3221154" y="4713766"/>
            <a:ext cx="75292" cy="247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C7C0CDF-79D5-49BF-BD3B-B5E97F829F4A}"/>
              </a:ext>
            </a:extLst>
          </p:cNvPr>
          <p:cNvSpPr/>
          <p:nvPr/>
        </p:nvSpPr>
        <p:spPr>
          <a:xfrm>
            <a:off x="3358057" y="4851161"/>
            <a:ext cx="75292" cy="109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C408689-9341-493B-85FC-03BBF31D68ED}"/>
              </a:ext>
            </a:extLst>
          </p:cNvPr>
          <p:cNvSpPr/>
          <p:nvPr/>
        </p:nvSpPr>
        <p:spPr>
          <a:xfrm>
            <a:off x="3485610" y="3904613"/>
            <a:ext cx="75292" cy="1052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94A1989-0134-4FA8-B3A0-32EF3F21BEDA}"/>
              </a:ext>
            </a:extLst>
          </p:cNvPr>
          <p:cNvSpPr/>
          <p:nvPr/>
        </p:nvSpPr>
        <p:spPr>
          <a:xfrm>
            <a:off x="3617291" y="4755908"/>
            <a:ext cx="75292" cy="201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C8E7026-05AF-4866-9438-D54E371C4365}"/>
              </a:ext>
            </a:extLst>
          </p:cNvPr>
          <p:cNvSpPr/>
          <p:nvPr/>
        </p:nvSpPr>
        <p:spPr>
          <a:xfrm>
            <a:off x="3745038" y="4755908"/>
            <a:ext cx="75292" cy="208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DE37F2E-04E7-4B45-8496-F0BD87C8EC40}"/>
              </a:ext>
            </a:extLst>
          </p:cNvPr>
          <p:cNvSpPr/>
          <p:nvPr/>
        </p:nvSpPr>
        <p:spPr>
          <a:xfrm>
            <a:off x="3881940" y="4903549"/>
            <a:ext cx="75292" cy="5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3C394EE-53BA-4A1A-B61F-29B81461197F}"/>
              </a:ext>
            </a:extLst>
          </p:cNvPr>
          <p:cNvSpPr/>
          <p:nvPr/>
        </p:nvSpPr>
        <p:spPr>
          <a:xfrm>
            <a:off x="4020890" y="4830919"/>
            <a:ext cx="75292" cy="126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74687EF-25DA-4674-9967-509CA21FB815}"/>
              </a:ext>
            </a:extLst>
          </p:cNvPr>
          <p:cNvSpPr/>
          <p:nvPr/>
        </p:nvSpPr>
        <p:spPr>
          <a:xfrm>
            <a:off x="4157792" y="4755908"/>
            <a:ext cx="75292" cy="2015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07875AB-567A-4A1B-8080-0EE1E2D910ED}"/>
              </a:ext>
            </a:extLst>
          </p:cNvPr>
          <p:cNvSpPr/>
          <p:nvPr/>
        </p:nvSpPr>
        <p:spPr>
          <a:xfrm>
            <a:off x="4285345" y="4830919"/>
            <a:ext cx="75292" cy="126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ED46DDD-A423-426B-9F9A-F80B8891C373}"/>
              </a:ext>
            </a:extLst>
          </p:cNvPr>
          <p:cNvSpPr/>
          <p:nvPr/>
        </p:nvSpPr>
        <p:spPr>
          <a:xfrm>
            <a:off x="4417026" y="4755908"/>
            <a:ext cx="75292" cy="201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883B20F-50F1-4EFF-86FC-F871BD6901C0}"/>
              </a:ext>
            </a:extLst>
          </p:cNvPr>
          <p:cNvSpPr/>
          <p:nvPr/>
        </p:nvSpPr>
        <p:spPr>
          <a:xfrm>
            <a:off x="4544773" y="4755908"/>
            <a:ext cx="75292" cy="208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143CAF2D-D6F3-4F97-8033-5B7EEFAFFB29}"/>
              </a:ext>
            </a:extLst>
          </p:cNvPr>
          <p:cNvSpPr/>
          <p:nvPr/>
        </p:nvSpPr>
        <p:spPr>
          <a:xfrm>
            <a:off x="4689919" y="4911753"/>
            <a:ext cx="7529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A8A9E325-FBEA-4538-A03A-E9B4DA2E6EC2}"/>
              </a:ext>
            </a:extLst>
          </p:cNvPr>
          <p:cNvSpPr/>
          <p:nvPr/>
        </p:nvSpPr>
        <p:spPr>
          <a:xfrm>
            <a:off x="4828869" y="4282551"/>
            <a:ext cx="75292" cy="674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6389A098-215C-4457-9B3E-D9553C8EF642}"/>
              </a:ext>
            </a:extLst>
          </p:cNvPr>
          <p:cNvSpPr/>
          <p:nvPr/>
        </p:nvSpPr>
        <p:spPr>
          <a:xfrm>
            <a:off x="4965772" y="4839254"/>
            <a:ext cx="75292" cy="118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80CCA598-988C-4B64-920E-BA98BC78DB31}"/>
              </a:ext>
            </a:extLst>
          </p:cNvPr>
          <p:cNvSpPr/>
          <p:nvPr/>
        </p:nvSpPr>
        <p:spPr>
          <a:xfrm>
            <a:off x="5093325" y="4710193"/>
            <a:ext cx="75292" cy="247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FECD57E4-9D15-493C-92A1-0A12B9B2FD36}"/>
              </a:ext>
            </a:extLst>
          </p:cNvPr>
          <p:cNvSpPr/>
          <p:nvPr/>
        </p:nvSpPr>
        <p:spPr>
          <a:xfrm>
            <a:off x="5352753" y="4905931"/>
            <a:ext cx="75292" cy="60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C20B494D-6F15-45C0-85AF-149605524B29}"/>
              </a:ext>
            </a:extLst>
          </p:cNvPr>
          <p:cNvSpPr/>
          <p:nvPr/>
        </p:nvSpPr>
        <p:spPr>
          <a:xfrm>
            <a:off x="5489655" y="4640997"/>
            <a:ext cx="75292" cy="3164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D20C65AB-3F1B-49BD-8CBC-4E7A68CF4379}"/>
              </a:ext>
            </a:extLst>
          </p:cNvPr>
          <p:cNvSpPr/>
          <p:nvPr/>
        </p:nvSpPr>
        <p:spPr>
          <a:xfrm>
            <a:off x="5628605" y="4839253"/>
            <a:ext cx="75292" cy="118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DD7DBF5E-937E-445F-B1B5-754A297E755D}"/>
              </a:ext>
            </a:extLst>
          </p:cNvPr>
          <p:cNvSpPr/>
          <p:nvPr/>
        </p:nvSpPr>
        <p:spPr>
          <a:xfrm>
            <a:off x="5765507" y="4839253"/>
            <a:ext cx="75292" cy="118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FEF715EB-4A5C-41E6-807A-5B814784DC4C}"/>
              </a:ext>
            </a:extLst>
          </p:cNvPr>
          <p:cNvSpPr/>
          <p:nvPr/>
        </p:nvSpPr>
        <p:spPr>
          <a:xfrm>
            <a:off x="6152488" y="4839253"/>
            <a:ext cx="75292" cy="124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6B7330DF-C19A-44EE-BABC-7DB242F71117}"/>
              </a:ext>
            </a:extLst>
          </p:cNvPr>
          <p:cNvSpPr/>
          <p:nvPr/>
        </p:nvSpPr>
        <p:spPr>
          <a:xfrm>
            <a:off x="6568872" y="4839253"/>
            <a:ext cx="75292" cy="127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0B1C1E5-331E-4F92-89AD-076FCF4F975D}"/>
              </a:ext>
            </a:extLst>
          </p:cNvPr>
          <p:cNvSpPr/>
          <p:nvPr/>
        </p:nvSpPr>
        <p:spPr>
          <a:xfrm>
            <a:off x="1591681" y="2064950"/>
            <a:ext cx="75292" cy="2901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F20BEB3-238B-4368-828A-D798CAED42A5}"/>
              </a:ext>
            </a:extLst>
          </p:cNvPr>
          <p:cNvSpPr/>
          <p:nvPr/>
        </p:nvSpPr>
        <p:spPr>
          <a:xfrm>
            <a:off x="1868498" y="2760430"/>
            <a:ext cx="75292" cy="2206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E4D402C-77CF-496E-8BF0-1DF1B6E6D6E0}"/>
              </a:ext>
            </a:extLst>
          </p:cNvPr>
          <p:cNvSpPr/>
          <p:nvPr/>
        </p:nvSpPr>
        <p:spPr>
          <a:xfrm>
            <a:off x="2000179" y="3630152"/>
            <a:ext cx="75292" cy="1336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279C1EDD-266B-466F-BEB1-675C6A6FC7F8}"/>
              </a:ext>
            </a:extLst>
          </p:cNvPr>
          <p:cNvSpPr/>
          <p:nvPr/>
        </p:nvSpPr>
        <p:spPr>
          <a:xfrm>
            <a:off x="2127926" y="3539012"/>
            <a:ext cx="75292" cy="1429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46360AFD-E820-4145-9ADC-EB9924B7851D}"/>
              </a:ext>
            </a:extLst>
          </p:cNvPr>
          <p:cNvSpPr/>
          <p:nvPr/>
        </p:nvSpPr>
        <p:spPr>
          <a:xfrm>
            <a:off x="2264828" y="4231809"/>
            <a:ext cx="75292" cy="734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C1D8872D-D8B5-4284-9559-450CF191406C}"/>
              </a:ext>
            </a:extLst>
          </p:cNvPr>
          <p:cNvSpPr/>
          <p:nvPr/>
        </p:nvSpPr>
        <p:spPr>
          <a:xfrm>
            <a:off x="2403778" y="4382224"/>
            <a:ext cx="75292" cy="584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94320097-314A-4460-8B58-03592ECBEAC5}"/>
              </a:ext>
            </a:extLst>
          </p:cNvPr>
          <p:cNvSpPr/>
          <p:nvPr/>
        </p:nvSpPr>
        <p:spPr>
          <a:xfrm>
            <a:off x="2540680" y="4282551"/>
            <a:ext cx="75292" cy="684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17FB5816-4822-4E4A-B5BF-B3B33AFCCE80}"/>
              </a:ext>
            </a:extLst>
          </p:cNvPr>
          <p:cNvSpPr/>
          <p:nvPr/>
        </p:nvSpPr>
        <p:spPr>
          <a:xfrm>
            <a:off x="2668233" y="4857114"/>
            <a:ext cx="75292" cy="10960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6D2AC426-1C80-4F99-90E1-3C48EC6E9C4A}"/>
              </a:ext>
            </a:extLst>
          </p:cNvPr>
          <p:cNvSpPr/>
          <p:nvPr/>
        </p:nvSpPr>
        <p:spPr>
          <a:xfrm>
            <a:off x="2799914" y="3543776"/>
            <a:ext cx="75292" cy="14229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368935FE-9C4D-4E83-A956-A646AED29F7B}"/>
              </a:ext>
            </a:extLst>
          </p:cNvPr>
          <p:cNvSpPr/>
          <p:nvPr/>
        </p:nvSpPr>
        <p:spPr>
          <a:xfrm>
            <a:off x="2927661" y="4755909"/>
            <a:ext cx="75292" cy="213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CBD3049-DB2E-48B9-B6BB-50331C0F5BF7}"/>
              </a:ext>
            </a:extLst>
          </p:cNvPr>
          <p:cNvSpPr/>
          <p:nvPr/>
        </p:nvSpPr>
        <p:spPr>
          <a:xfrm>
            <a:off x="1465092" y="4012890"/>
            <a:ext cx="75292" cy="953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586B2F4D-F808-430F-ACCA-0AA6B83C34A1}"/>
              </a:ext>
            </a:extLst>
          </p:cNvPr>
          <p:cNvSpPr/>
          <p:nvPr/>
        </p:nvSpPr>
        <p:spPr>
          <a:xfrm>
            <a:off x="1734593" y="2684478"/>
            <a:ext cx="75292" cy="2282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52122D6C-BD58-4B7C-AD82-6492EF3FB51D}"/>
              </a:ext>
            </a:extLst>
          </p:cNvPr>
          <p:cNvGrpSpPr/>
          <p:nvPr/>
        </p:nvGrpSpPr>
        <p:grpSpPr>
          <a:xfrm>
            <a:off x="1491130" y="4942783"/>
            <a:ext cx="3373030" cy="148653"/>
            <a:chOff x="3967537" y="3836739"/>
            <a:chExt cx="4624755" cy="166199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E224EA94-D435-4D03-8551-549B021B724B}"/>
                </a:ext>
              </a:extLst>
            </p:cNvPr>
            <p:cNvCxnSpPr/>
            <p:nvPr/>
          </p:nvCxnSpPr>
          <p:spPr>
            <a:xfrm>
              <a:off x="4892488" y="3857199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BEB55C53-F5ED-40A2-AA64-120B5AB94112}"/>
                </a:ext>
              </a:extLst>
            </p:cNvPr>
            <p:cNvCxnSpPr/>
            <p:nvPr/>
          </p:nvCxnSpPr>
          <p:spPr>
            <a:xfrm>
              <a:off x="5817439" y="3863373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188D227B-21F0-4F81-99D9-CC06CB15097B}"/>
                </a:ext>
              </a:extLst>
            </p:cNvPr>
            <p:cNvCxnSpPr/>
            <p:nvPr/>
          </p:nvCxnSpPr>
          <p:spPr>
            <a:xfrm>
              <a:off x="6742390" y="3856714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FAD8150A-EBA8-4BCD-ABF3-E9E4EBAC33FE}"/>
                </a:ext>
              </a:extLst>
            </p:cNvPr>
            <p:cNvCxnSpPr/>
            <p:nvPr/>
          </p:nvCxnSpPr>
          <p:spPr>
            <a:xfrm>
              <a:off x="7667341" y="3870031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FE672199-8928-4954-852F-9C30AFAA5EA1}"/>
                </a:ext>
              </a:extLst>
            </p:cNvPr>
            <p:cNvCxnSpPr/>
            <p:nvPr/>
          </p:nvCxnSpPr>
          <p:spPr>
            <a:xfrm>
              <a:off x="8592292" y="3870031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F67B7853-F93C-46FB-A05E-60BF835E5EA6}"/>
                </a:ext>
              </a:extLst>
            </p:cNvPr>
            <p:cNvCxnSpPr/>
            <p:nvPr/>
          </p:nvCxnSpPr>
          <p:spPr>
            <a:xfrm>
              <a:off x="3967537" y="3836739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374250FB-79D7-4684-A8D1-319FFCDA6702}"/>
              </a:ext>
            </a:extLst>
          </p:cNvPr>
          <p:cNvGrpSpPr/>
          <p:nvPr/>
        </p:nvGrpSpPr>
        <p:grpSpPr>
          <a:xfrm>
            <a:off x="4864960" y="4942906"/>
            <a:ext cx="3326709" cy="148653"/>
            <a:chOff x="3967537" y="3836739"/>
            <a:chExt cx="4624755" cy="166199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85B3EB34-F480-43AF-B22A-989B90A56D5B}"/>
                </a:ext>
              </a:extLst>
            </p:cNvPr>
            <p:cNvCxnSpPr/>
            <p:nvPr/>
          </p:nvCxnSpPr>
          <p:spPr>
            <a:xfrm>
              <a:off x="4892488" y="3857199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99D64598-8960-4A63-96BE-7EAD1E73D3E2}"/>
                </a:ext>
              </a:extLst>
            </p:cNvPr>
            <p:cNvCxnSpPr/>
            <p:nvPr/>
          </p:nvCxnSpPr>
          <p:spPr>
            <a:xfrm>
              <a:off x="5817439" y="3863373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77A50C90-E176-4ABC-BACB-241709F4C24A}"/>
                </a:ext>
              </a:extLst>
            </p:cNvPr>
            <p:cNvCxnSpPr/>
            <p:nvPr/>
          </p:nvCxnSpPr>
          <p:spPr>
            <a:xfrm>
              <a:off x="6742390" y="3856714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15307F09-181D-4BA2-9D69-CA9F8E48CCDF}"/>
                </a:ext>
              </a:extLst>
            </p:cNvPr>
            <p:cNvCxnSpPr/>
            <p:nvPr/>
          </p:nvCxnSpPr>
          <p:spPr>
            <a:xfrm>
              <a:off x="7667341" y="3870031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6C88C23E-811D-4C04-AEC0-E4E064DE22AA}"/>
                </a:ext>
              </a:extLst>
            </p:cNvPr>
            <p:cNvCxnSpPr/>
            <p:nvPr/>
          </p:nvCxnSpPr>
          <p:spPr>
            <a:xfrm>
              <a:off x="8592292" y="3870031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0A17C1B0-BB83-4ACE-9908-5E8C7B3395D0}"/>
                </a:ext>
              </a:extLst>
            </p:cNvPr>
            <p:cNvCxnSpPr/>
            <p:nvPr/>
          </p:nvCxnSpPr>
          <p:spPr>
            <a:xfrm>
              <a:off x="3967537" y="3836739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0D424F68-2ABC-4D93-A8AA-D77BCBF0EF3E}"/>
              </a:ext>
            </a:extLst>
          </p:cNvPr>
          <p:cNvSpPr txBox="1"/>
          <p:nvPr/>
        </p:nvSpPr>
        <p:spPr>
          <a:xfrm>
            <a:off x="1341071" y="5044530"/>
            <a:ext cx="7237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0        5        10       15       20     25       30       35       40      45       50  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CB521658-F0EC-4360-AB3C-4B8D32D99E78}"/>
              </a:ext>
            </a:extLst>
          </p:cNvPr>
          <p:cNvGrpSpPr/>
          <p:nvPr/>
        </p:nvGrpSpPr>
        <p:grpSpPr>
          <a:xfrm rot="5400000">
            <a:off x="-307010" y="3289179"/>
            <a:ext cx="3183793" cy="166199"/>
            <a:chOff x="3967537" y="3836739"/>
            <a:chExt cx="4624755" cy="166199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2EE040ED-D874-46E9-923E-3F4DA91F421D}"/>
                </a:ext>
              </a:extLst>
            </p:cNvPr>
            <p:cNvCxnSpPr/>
            <p:nvPr/>
          </p:nvCxnSpPr>
          <p:spPr>
            <a:xfrm>
              <a:off x="4892488" y="3857199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CD556DCC-94CA-4B5B-BF5B-986312462853}"/>
                </a:ext>
              </a:extLst>
            </p:cNvPr>
            <p:cNvCxnSpPr/>
            <p:nvPr/>
          </p:nvCxnSpPr>
          <p:spPr>
            <a:xfrm>
              <a:off x="5817439" y="3863373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43A1DBA0-AE67-4130-AC27-E6A4A95E09AA}"/>
                </a:ext>
              </a:extLst>
            </p:cNvPr>
            <p:cNvCxnSpPr/>
            <p:nvPr/>
          </p:nvCxnSpPr>
          <p:spPr>
            <a:xfrm>
              <a:off x="6742390" y="3856714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EDB327A1-3D75-4884-B707-114B5D59DD04}"/>
                </a:ext>
              </a:extLst>
            </p:cNvPr>
            <p:cNvCxnSpPr/>
            <p:nvPr/>
          </p:nvCxnSpPr>
          <p:spPr>
            <a:xfrm>
              <a:off x="7667341" y="3870031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DC121FD1-5E6B-41E0-8F38-F312E6710812}"/>
                </a:ext>
              </a:extLst>
            </p:cNvPr>
            <p:cNvCxnSpPr/>
            <p:nvPr/>
          </p:nvCxnSpPr>
          <p:spPr>
            <a:xfrm>
              <a:off x="8592292" y="3870031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C234FABE-47B0-4BEA-BA1D-673530990385}"/>
                </a:ext>
              </a:extLst>
            </p:cNvPr>
            <p:cNvCxnSpPr/>
            <p:nvPr/>
          </p:nvCxnSpPr>
          <p:spPr>
            <a:xfrm>
              <a:off x="3967537" y="3836739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2DE8A98B-BCD8-4E87-ACF5-61FA2A27EEEB}"/>
              </a:ext>
            </a:extLst>
          </p:cNvPr>
          <p:cNvSpPr txBox="1"/>
          <p:nvPr/>
        </p:nvSpPr>
        <p:spPr>
          <a:xfrm>
            <a:off x="940107" y="4772805"/>
            <a:ext cx="280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9327B522-2639-4417-BDCC-3C76C419D098}"/>
              </a:ext>
            </a:extLst>
          </p:cNvPr>
          <p:cNvSpPr txBox="1"/>
          <p:nvPr/>
        </p:nvSpPr>
        <p:spPr>
          <a:xfrm>
            <a:off x="830186" y="3514868"/>
            <a:ext cx="45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01FED193-C6AC-428E-87BE-22FD754B5B21}"/>
              </a:ext>
            </a:extLst>
          </p:cNvPr>
          <p:cNvSpPr txBox="1"/>
          <p:nvPr/>
        </p:nvSpPr>
        <p:spPr>
          <a:xfrm>
            <a:off x="850887" y="2231075"/>
            <a:ext cx="45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9CF6F6AB-EE34-423C-9017-DE6E2E059D86}"/>
              </a:ext>
            </a:extLst>
          </p:cNvPr>
          <p:cNvSpPr txBox="1"/>
          <p:nvPr/>
        </p:nvSpPr>
        <p:spPr>
          <a:xfrm>
            <a:off x="855429" y="1602107"/>
            <a:ext cx="45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E2891947-DCD4-434C-BE93-A8C9DCA4000C}"/>
              </a:ext>
            </a:extLst>
          </p:cNvPr>
          <p:cNvSpPr txBox="1"/>
          <p:nvPr/>
        </p:nvSpPr>
        <p:spPr>
          <a:xfrm>
            <a:off x="833672" y="2865185"/>
            <a:ext cx="45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A134B0E9-9F90-4234-A875-D9095D0F672A}"/>
              </a:ext>
            </a:extLst>
          </p:cNvPr>
          <p:cNvSpPr txBox="1"/>
          <p:nvPr/>
        </p:nvSpPr>
        <p:spPr>
          <a:xfrm>
            <a:off x="809813" y="4128808"/>
            <a:ext cx="45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75C49AE6-E938-4C7A-849A-52BCD57F8405}"/>
              </a:ext>
            </a:extLst>
          </p:cNvPr>
          <p:cNvSpPr/>
          <p:nvPr/>
        </p:nvSpPr>
        <p:spPr>
          <a:xfrm>
            <a:off x="7361338" y="4903549"/>
            <a:ext cx="75292" cy="54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6A19BC26-0DDB-4543-B7F6-0648CFCEE313}"/>
              </a:ext>
            </a:extLst>
          </p:cNvPr>
          <p:cNvSpPr/>
          <p:nvPr/>
        </p:nvSpPr>
        <p:spPr>
          <a:xfrm>
            <a:off x="7489085" y="4903549"/>
            <a:ext cx="75292" cy="60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BDD96E25-F3D8-4476-8530-D23B3C1286B7}"/>
              </a:ext>
            </a:extLst>
          </p:cNvPr>
          <p:cNvSpPr/>
          <p:nvPr/>
        </p:nvSpPr>
        <p:spPr>
          <a:xfrm>
            <a:off x="7768566" y="4903548"/>
            <a:ext cx="75292" cy="63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xmlns="" id="{C70C2897-AF1F-4004-AF3A-544397773551}"/>
              </a:ext>
            </a:extLst>
          </p:cNvPr>
          <p:cNvSpPr/>
          <p:nvPr/>
        </p:nvSpPr>
        <p:spPr>
          <a:xfrm>
            <a:off x="8033022" y="4903548"/>
            <a:ext cx="75292" cy="63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26683229-627A-45F9-8914-0364FA4AB1F6}"/>
              </a:ext>
            </a:extLst>
          </p:cNvPr>
          <p:cNvSpPr/>
          <p:nvPr/>
        </p:nvSpPr>
        <p:spPr>
          <a:xfrm>
            <a:off x="8164703" y="4903548"/>
            <a:ext cx="75292" cy="633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xmlns="" id="{4E36AAA7-1D00-484C-B246-E9DCB3781951}"/>
              </a:ext>
            </a:extLst>
          </p:cNvPr>
          <p:cNvSpPr/>
          <p:nvPr/>
        </p:nvSpPr>
        <p:spPr>
          <a:xfrm>
            <a:off x="8423221" y="4821675"/>
            <a:ext cx="75292" cy="142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CB3D25BE-1DC6-4F7B-9CB9-B1A6023AFBF8}"/>
              </a:ext>
            </a:extLst>
          </p:cNvPr>
          <p:cNvSpPr txBox="1"/>
          <p:nvPr/>
        </p:nvSpPr>
        <p:spPr>
          <a:xfrm>
            <a:off x="758214" y="342988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Who are we?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679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4617C3-8B1A-407E-9E48-B4D854CF1BE9}"/>
              </a:ext>
            </a:extLst>
          </p:cNvPr>
          <p:cNvSpPr txBox="1"/>
          <p:nvPr/>
        </p:nvSpPr>
        <p:spPr>
          <a:xfrm>
            <a:off x="398619" y="333436"/>
            <a:ext cx="433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Community-level priorities?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7BA067-3E5B-49D1-B2C3-23F0A017B8FA}"/>
              </a:ext>
            </a:extLst>
          </p:cNvPr>
          <p:cNvSpPr txBox="1"/>
          <p:nvPr/>
        </p:nvSpPr>
        <p:spPr>
          <a:xfrm>
            <a:off x="3361851" y="1241558"/>
            <a:ext cx="5537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Most important areas for community focus?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10DCD9-BBA1-4409-BC46-08E48BAC56A5}"/>
              </a:ext>
            </a:extLst>
          </p:cNvPr>
          <p:cNvSpPr txBox="1"/>
          <p:nvPr/>
        </p:nvSpPr>
        <p:spPr>
          <a:xfrm>
            <a:off x="244446" y="1858639"/>
            <a:ext cx="3865225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Genetic tools and resources</a:t>
            </a:r>
          </a:p>
          <a:p>
            <a:pPr algn="r"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Informatic tools, resources, services</a:t>
            </a:r>
          </a:p>
          <a:p>
            <a:pPr algn="r"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Training, student recruitment</a:t>
            </a:r>
          </a:p>
          <a:p>
            <a:pPr algn="r"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Interface with private sector</a:t>
            </a:r>
          </a:p>
          <a:p>
            <a:pPr algn="r"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Community breadth, expertise</a:t>
            </a:r>
          </a:p>
          <a:p>
            <a:pPr algn="r"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DECC048-3C93-4344-B9D7-8368E8C31810}"/>
              </a:ext>
            </a:extLst>
          </p:cNvPr>
          <p:cNvSpPr/>
          <p:nvPr/>
        </p:nvSpPr>
        <p:spPr>
          <a:xfrm>
            <a:off x="4123322" y="1746917"/>
            <a:ext cx="4625922" cy="23693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EDFE58-A4F1-409E-9649-F64DB0AC4A13}"/>
              </a:ext>
            </a:extLst>
          </p:cNvPr>
          <p:cNvSpPr txBox="1"/>
          <p:nvPr/>
        </p:nvSpPr>
        <p:spPr>
          <a:xfrm>
            <a:off x="5153417" y="4627391"/>
            <a:ext cx="2185214" cy="449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Importance (5 high)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B858757-23A6-4D17-BC4D-C2BF3D338CD3}"/>
              </a:ext>
            </a:extLst>
          </p:cNvPr>
          <p:cNvSpPr/>
          <p:nvPr/>
        </p:nvSpPr>
        <p:spPr>
          <a:xfrm>
            <a:off x="4123321" y="3630888"/>
            <a:ext cx="3351786" cy="197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5C0A015-D801-4471-ADFF-B38822D02670}"/>
              </a:ext>
            </a:extLst>
          </p:cNvPr>
          <p:cNvSpPr/>
          <p:nvPr/>
        </p:nvSpPr>
        <p:spPr>
          <a:xfrm>
            <a:off x="4123321" y="3214674"/>
            <a:ext cx="2776021" cy="226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B19E520-5699-4B1C-9FFA-D79CCFBF2A18}"/>
              </a:ext>
            </a:extLst>
          </p:cNvPr>
          <p:cNvSpPr/>
          <p:nvPr/>
        </p:nvSpPr>
        <p:spPr>
          <a:xfrm>
            <a:off x="4123321" y="2777890"/>
            <a:ext cx="3154350" cy="226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04C525B-6AB8-4826-BC29-E009C8B719FF}"/>
              </a:ext>
            </a:extLst>
          </p:cNvPr>
          <p:cNvSpPr/>
          <p:nvPr/>
        </p:nvSpPr>
        <p:spPr>
          <a:xfrm>
            <a:off x="4123320" y="2375742"/>
            <a:ext cx="3351787" cy="226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53AEC56-7FC3-4C82-8FBD-6E06DD42374B}"/>
              </a:ext>
            </a:extLst>
          </p:cNvPr>
          <p:cNvSpPr/>
          <p:nvPr/>
        </p:nvSpPr>
        <p:spPr>
          <a:xfrm>
            <a:off x="4123321" y="1945727"/>
            <a:ext cx="3795197" cy="240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277311D3-753A-4C9F-A7BC-DDFBE0D87A7E}"/>
              </a:ext>
            </a:extLst>
          </p:cNvPr>
          <p:cNvGrpSpPr/>
          <p:nvPr/>
        </p:nvGrpSpPr>
        <p:grpSpPr>
          <a:xfrm>
            <a:off x="4124489" y="4080972"/>
            <a:ext cx="4624755" cy="202311"/>
            <a:chOff x="3967537" y="3836739"/>
            <a:chExt cx="4624755" cy="166199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12EFB4A0-D341-4D39-9849-87BED66EE729}"/>
                </a:ext>
              </a:extLst>
            </p:cNvPr>
            <p:cNvCxnSpPr/>
            <p:nvPr/>
          </p:nvCxnSpPr>
          <p:spPr>
            <a:xfrm>
              <a:off x="4892488" y="3857199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470FA3B3-49DE-46A7-8BAB-C50198B4557D}"/>
                </a:ext>
              </a:extLst>
            </p:cNvPr>
            <p:cNvCxnSpPr/>
            <p:nvPr/>
          </p:nvCxnSpPr>
          <p:spPr>
            <a:xfrm>
              <a:off x="5817439" y="3863373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AA9E2744-A57F-443F-B991-4302314BD46E}"/>
                </a:ext>
              </a:extLst>
            </p:cNvPr>
            <p:cNvCxnSpPr/>
            <p:nvPr/>
          </p:nvCxnSpPr>
          <p:spPr>
            <a:xfrm>
              <a:off x="6742390" y="3856714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37A6C0BD-6A36-4183-AB3A-880D2105CD45}"/>
                </a:ext>
              </a:extLst>
            </p:cNvPr>
            <p:cNvCxnSpPr/>
            <p:nvPr/>
          </p:nvCxnSpPr>
          <p:spPr>
            <a:xfrm>
              <a:off x="7667341" y="3870031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2E98CA2A-9E32-49C1-B27C-C1A64F29CDB6}"/>
                </a:ext>
              </a:extLst>
            </p:cNvPr>
            <p:cNvCxnSpPr/>
            <p:nvPr/>
          </p:nvCxnSpPr>
          <p:spPr>
            <a:xfrm>
              <a:off x="8592292" y="3870031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B324D54C-8801-4EFE-BA34-E324DE00AB6E}"/>
                </a:ext>
              </a:extLst>
            </p:cNvPr>
            <p:cNvCxnSpPr/>
            <p:nvPr/>
          </p:nvCxnSpPr>
          <p:spPr>
            <a:xfrm>
              <a:off x="3967537" y="3836739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2841DCF-761E-4515-B9F6-18BDB5EF3DFC}"/>
              </a:ext>
            </a:extLst>
          </p:cNvPr>
          <p:cNvSpPr txBox="1"/>
          <p:nvPr/>
        </p:nvSpPr>
        <p:spPr>
          <a:xfrm>
            <a:off x="4010519" y="4268017"/>
            <a:ext cx="496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0            1             2            3             4            5   </a:t>
            </a:r>
          </a:p>
        </p:txBody>
      </p:sp>
    </p:spTree>
    <p:extLst>
      <p:ext uri="{BB962C8B-B14F-4D97-AF65-F5344CB8AC3E}">
        <p14:creationId xmlns:p14="http://schemas.microsoft.com/office/powerpoint/2010/main" val="2107378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4617C3-8B1A-407E-9E48-B4D854CF1BE9}"/>
              </a:ext>
            </a:extLst>
          </p:cNvPr>
          <p:cNvSpPr txBox="1"/>
          <p:nvPr/>
        </p:nvSpPr>
        <p:spPr>
          <a:xfrm>
            <a:off x="483909" y="191638"/>
            <a:ext cx="4408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Community-level priorities?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7BA067-3E5B-49D1-B2C3-23F0A017B8FA}"/>
              </a:ext>
            </a:extLst>
          </p:cNvPr>
          <p:cNvSpPr txBox="1"/>
          <p:nvPr/>
        </p:nvSpPr>
        <p:spPr>
          <a:xfrm>
            <a:off x="4977169" y="834506"/>
            <a:ext cx="2560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Collective priorities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DECC048-3C93-4344-B9D7-8368E8C31810}"/>
              </a:ext>
            </a:extLst>
          </p:cNvPr>
          <p:cNvSpPr/>
          <p:nvPr/>
        </p:nvSpPr>
        <p:spPr>
          <a:xfrm>
            <a:off x="4301047" y="1350336"/>
            <a:ext cx="4625922" cy="44330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6F37E60-0C1A-455E-8556-BA370E65AB85}"/>
              </a:ext>
            </a:extLst>
          </p:cNvPr>
          <p:cNvSpPr txBox="1"/>
          <p:nvPr/>
        </p:nvSpPr>
        <p:spPr>
          <a:xfrm>
            <a:off x="5521401" y="6264873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Importance (5 high)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57782CDB-DCD6-4EF0-8C02-171C9BB1FC7C}"/>
              </a:ext>
            </a:extLst>
          </p:cNvPr>
          <p:cNvCxnSpPr/>
          <p:nvPr/>
        </p:nvCxnSpPr>
        <p:spPr>
          <a:xfrm>
            <a:off x="5227165" y="5773200"/>
            <a:ext cx="0" cy="1329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32B88342-3EA9-4B9F-A55C-0E4B2046D302}"/>
              </a:ext>
            </a:extLst>
          </p:cNvPr>
          <p:cNvCxnSpPr/>
          <p:nvPr/>
        </p:nvCxnSpPr>
        <p:spPr>
          <a:xfrm>
            <a:off x="6152116" y="5779374"/>
            <a:ext cx="0" cy="1329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A58365E2-BB3B-4EEF-8E8B-8A41669D1778}"/>
              </a:ext>
            </a:extLst>
          </p:cNvPr>
          <p:cNvCxnSpPr/>
          <p:nvPr/>
        </p:nvCxnSpPr>
        <p:spPr>
          <a:xfrm>
            <a:off x="7077067" y="5772715"/>
            <a:ext cx="0" cy="1329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800EC91A-72CE-4B8A-8A0F-DC01DAD66FA0}"/>
              </a:ext>
            </a:extLst>
          </p:cNvPr>
          <p:cNvCxnSpPr/>
          <p:nvPr/>
        </p:nvCxnSpPr>
        <p:spPr>
          <a:xfrm>
            <a:off x="8002018" y="5786032"/>
            <a:ext cx="0" cy="1329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32A17C09-9F1C-4CED-ACF2-2CB35B28063D}"/>
              </a:ext>
            </a:extLst>
          </p:cNvPr>
          <p:cNvCxnSpPr/>
          <p:nvPr/>
        </p:nvCxnSpPr>
        <p:spPr>
          <a:xfrm>
            <a:off x="8926969" y="5786032"/>
            <a:ext cx="0" cy="1329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2942077B-4BF8-4CAB-AAEB-6ECB250B7840}"/>
              </a:ext>
            </a:extLst>
          </p:cNvPr>
          <p:cNvCxnSpPr/>
          <p:nvPr/>
        </p:nvCxnSpPr>
        <p:spPr>
          <a:xfrm>
            <a:off x="4302214" y="5752740"/>
            <a:ext cx="0" cy="1329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0DDE997-47D4-4335-A794-08484D4750CE}"/>
              </a:ext>
            </a:extLst>
          </p:cNvPr>
          <p:cNvSpPr txBox="1"/>
          <p:nvPr/>
        </p:nvSpPr>
        <p:spPr>
          <a:xfrm>
            <a:off x="4180083" y="5928415"/>
            <a:ext cx="496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0            1             2             3            4            5  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B3D9FD2A-1C1C-493B-8E18-313FF7476578}"/>
              </a:ext>
            </a:extLst>
          </p:cNvPr>
          <p:cNvSpPr/>
          <p:nvPr/>
        </p:nvSpPr>
        <p:spPr>
          <a:xfrm>
            <a:off x="4301050" y="2309366"/>
            <a:ext cx="2905275" cy="929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BE47A53C-DF2F-400D-A289-65B276BF47B6}"/>
              </a:ext>
            </a:extLst>
          </p:cNvPr>
          <p:cNvSpPr/>
          <p:nvPr/>
        </p:nvSpPr>
        <p:spPr>
          <a:xfrm>
            <a:off x="4301048" y="2137741"/>
            <a:ext cx="2905277" cy="929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F03C9375-2EFD-4D83-AA3F-6B6F2E8162E8}"/>
              </a:ext>
            </a:extLst>
          </p:cNvPr>
          <p:cNvSpPr/>
          <p:nvPr/>
        </p:nvSpPr>
        <p:spPr>
          <a:xfrm>
            <a:off x="4301048" y="1966805"/>
            <a:ext cx="3130466" cy="929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91E3E053-CD35-4203-8771-B7FE4B112710}"/>
              </a:ext>
            </a:extLst>
          </p:cNvPr>
          <p:cNvSpPr/>
          <p:nvPr/>
        </p:nvSpPr>
        <p:spPr>
          <a:xfrm>
            <a:off x="4301048" y="1787421"/>
            <a:ext cx="3512603" cy="9293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3DC8BFFE-2344-4AD4-98BB-8F0A7E39948F}"/>
              </a:ext>
            </a:extLst>
          </p:cNvPr>
          <p:cNvSpPr/>
          <p:nvPr/>
        </p:nvSpPr>
        <p:spPr>
          <a:xfrm>
            <a:off x="4301047" y="1622262"/>
            <a:ext cx="3758263" cy="9293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19E3A68F-8D5A-4EDD-BB80-0BCFF0811517}"/>
              </a:ext>
            </a:extLst>
          </p:cNvPr>
          <p:cNvSpPr/>
          <p:nvPr/>
        </p:nvSpPr>
        <p:spPr>
          <a:xfrm>
            <a:off x="4301048" y="1445658"/>
            <a:ext cx="3935683" cy="9293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A7DFEA71-39A5-4F30-8B5C-3321AC71E2D5}"/>
              </a:ext>
            </a:extLst>
          </p:cNvPr>
          <p:cNvSpPr/>
          <p:nvPr/>
        </p:nvSpPr>
        <p:spPr>
          <a:xfrm>
            <a:off x="4302034" y="3235843"/>
            <a:ext cx="3086039" cy="815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B8D8DD8A-930C-4442-98BD-1F962DAECEAC}"/>
              </a:ext>
            </a:extLst>
          </p:cNvPr>
          <p:cNvSpPr/>
          <p:nvPr/>
        </p:nvSpPr>
        <p:spPr>
          <a:xfrm>
            <a:off x="4302032" y="3085198"/>
            <a:ext cx="3235453" cy="815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EEAF5676-7A4C-4845-8019-8F3A779AEB28}"/>
              </a:ext>
            </a:extLst>
          </p:cNvPr>
          <p:cNvSpPr/>
          <p:nvPr/>
        </p:nvSpPr>
        <p:spPr>
          <a:xfrm>
            <a:off x="4302032" y="2935156"/>
            <a:ext cx="3235453" cy="815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ED12CA0A-8253-4A27-A166-9CFAEA167B0E}"/>
              </a:ext>
            </a:extLst>
          </p:cNvPr>
          <p:cNvSpPr/>
          <p:nvPr/>
        </p:nvSpPr>
        <p:spPr>
          <a:xfrm>
            <a:off x="4302032" y="2777699"/>
            <a:ext cx="3394978" cy="8157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C85D27EC-FC93-4CF3-8512-2D21F3E95270}"/>
              </a:ext>
            </a:extLst>
          </p:cNvPr>
          <p:cNvSpPr/>
          <p:nvPr/>
        </p:nvSpPr>
        <p:spPr>
          <a:xfrm>
            <a:off x="4302031" y="2632728"/>
            <a:ext cx="3821147" cy="8157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5410A3F5-CCE9-4ABB-8EC6-5A8C708E7C2D}"/>
              </a:ext>
            </a:extLst>
          </p:cNvPr>
          <p:cNvSpPr/>
          <p:nvPr/>
        </p:nvSpPr>
        <p:spPr>
          <a:xfrm>
            <a:off x="4302032" y="2477712"/>
            <a:ext cx="3922747" cy="8157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5D90D81A-9C16-4E11-897D-CCFA83D38CF9}"/>
              </a:ext>
            </a:extLst>
          </p:cNvPr>
          <p:cNvSpPr/>
          <p:nvPr/>
        </p:nvSpPr>
        <p:spPr>
          <a:xfrm>
            <a:off x="4316213" y="3384373"/>
            <a:ext cx="2761840" cy="815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E97A82F4-8F74-43D1-A5F9-A66CE95597C3}"/>
              </a:ext>
            </a:extLst>
          </p:cNvPr>
          <p:cNvSpPr/>
          <p:nvPr/>
        </p:nvSpPr>
        <p:spPr>
          <a:xfrm>
            <a:off x="4314053" y="3538471"/>
            <a:ext cx="2764000" cy="815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CFF38F64-861F-49C5-97A4-DD6DF300FC4E}"/>
              </a:ext>
            </a:extLst>
          </p:cNvPr>
          <p:cNvSpPr/>
          <p:nvPr/>
        </p:nvSpPr>
        <p:spPr>
          <a:xfrm>
            <a:off x="4301046" y="4376790"/>
            <a:ext cx="2776021" cy="912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B3DF39B3-45B0-4FA4-817B-AB75EEEDFDB1}"/>
              </a:ext>
            </a:extLst>
          </p:cNvPr>
          <p:cNvSpPr/>
          <p:nvPr/>
        </p:nvSpPr>
        <p:spPr>
          <a:xfrm>
            <a:off x="4301046" y="4208960"/>
            <a:ext cx="3116597" cy="912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53D7DF28-BB96-4A3C-915B-B5DD42300A5D}"/>
              </a:ext>
            </a:extLst>
          </p:cNvPr>
          <p:cNvSpPr/>
          <p:nvPr/>
        </p:nvSpPr>
        <p:spPr>
          <a:xfrm>
            <a:off x="4301047" y="4032835"/>
            <a:ext cx="3116596" cy="912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F5A34EF4-89C6-453C-BDDD-4EC2754868A8}"/>
              </a:ext>
            </a:extLst>
          </p:cNvPr>
          <p:cNvSpPr/>
          <p:nvPr/>
        </p:nvSpPr>
        <p:spPr>
          <a:xfrm>
            <a:off x="4301046" y="3870677"/>
            <a:ext cx="3224173" cy="912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A56250C6-4323-4CE8-A147-B9CC1C402FBC}"/>
              </a:ext>
            </a:extLst>
          </p:cNvPr>
          <p:cNvSpPr/>
          <p:nvPr/>
        </p:nvSpPr>
        <p:spPr>
          <a:xfrm>
            <a:off x="4301046" y="3697281"/>
            <a:ext cx="3700972" cy="9124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80D58720-8564-4DFC-AD0F-352EF97B8227}"/>
              </a:ext>
            </a:extLst>
          </p:cNvPr>
          <p:cNvSpPr/>
          <p:nvPr/>
        </p:nvSpPr>
        <p:spPr>
          <a:xfrm>
            <a:off x="4298169" y="4690205"/>
            <a:ext cx="2776021" cy="8130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2D11BB59-72C2-4477-8E06-009236AA8FC8}"/>
              </a:ext>
            </a:extLst>
          </p:cNvPr>
          <p:cNvSpPr/>
          <p:nvPr/>
        </p:nvSpPr>
        <p:spPr>
          <a:xfrm>
            <a:off x="4298170" y="4535709"/>
            <a:ext cx="3085866" cy="8130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DFA22841-843B-4E3F-BEF1-CA32946E2C8B}"/>
              </a:ext>
            </a:extLst>
          </p:cNvPr>
          <p:cNvSpPr/>
          <p:nvPr/>
        </p:nvSpPr>
        <p:spPr>
          <a:xfrm>
            <a:off x="4298173" y="5463798"/>
            <a:ext cx="2547982" cy="860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689AE8D7-9CDF-40B8-A360-4ABF52E6FFCB}"/>
              </a:ext>
            </a:extLst>
          </p:cNvPr>
          <p:cNvSpPr/>
          <p:nvPr/>
        </p:nvSpPr>
        <p:spPr>
          <a:xfrm>
            <a:off x="4298170" y="5304907"/>
            <a:ext cx="2840831" cy="860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3996DF84-A6B6-494B-B350-DA48EC8D27C8}"/>
              </a:ext>
            </a:extLst>
          </p:cNvPr>
          <p:cNvSpPr/>
          <p:nvPr/>
        </p:nvSpPr>
        <p:spPr>
          <a:xfrm>
            <a:off x="4298170" y="5146654"/>
            <a:ext cx="3175513" cy="860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516C6585-E5E7-47AC-9CE7-A9D278A635B0}"/>
              </a:ext>
            </a:extLst>
          </p:cNvPr>
          <p:cNvSpPr/>
          <p:nvPr/>
        </p:nvSpPr>
        <p:spPr>
          <a:xfrm>
            <a:off x="4298170" y="4980579"/>
            <a:ext cx="3265160" cy="860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C94B4825-6646-4C31-9C0B-83E7579FFB25}"/>
              </a:ext>
            </a:extLst>
          </p:cNvPr>
          <p:cNvSpPr/>
          <p:nvPr/>
        </p:nvSpPr>
        <p:spPr>
          <a:xfrm>
            <a:off x="4298169" y="4827674"/>
            <a:ext cx="3713985" cy="8603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1F7CAB24-59CB-4A28-BC7F-C6C63151B6A1}"/>
              </a:ext>
            </a:extLst>
          </p:cNvPr>
          <p:cNvSpPr/>
          <p:nvPr/>
        </p:nvSpPr>
        <p:spPr>
          <a:xfrm>
            <a:off x="4312351" y="5620457"/>
            <a:ext cx="3537850" cy="8603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476BA0B-9B2C-4660-93DC-29EEA4D3D6A5}"/>
              </a:ext>
            </a:extLst>
          </p:cNvPr>
          <p:cNvCxnSpPr>
            <a:cxnSpLocks/>
          </p:cNvCxnSpPr>
          <p:nvPr/>
        </p:nvCxnSpPr>
        <p:spPr>
          <a:xfrm>
            <a:off x="7608049" y="1350336"/>
            <a:ext cx="7401" cy="4356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51A0694-F0CC-4FB7-8ABD-31E4F770B133}"/>
              </a:ext>
            </a:extLst>
          </p:cNvPr>
          <p:cNvSpPr txBox="1"/>
          <p:nvPr/>
        </p:nvSpPr>
        <p:spPr>
          <a:xfrm>
            <a:off x="156712" y="1297255"/>
            <a:ext cx="3865224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Genetic tools and resources</a:t>
            </a:r>
          </a:p>
          <a:p>
            <a:pPr algn="r">
              <a:spcAft>
                <a:spcPts val="1200"/>
              </a:spcAft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Informatic tools, resources, services</a:t>
            </a:r>
          </a:p>
          <a:p>
            <a:pPr algn="r">
              <a:spcAft>
                <a:spcPts val="12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1200"/>
              </a:spcAft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Training, student recruitment</a:t>
            </a:r>
          </a:p>
          <a:p>
            <a:pPr algn="r">
              <a:spcAft>
                <a:spcPts val="1200"/>
              </a:spcAft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Interface with private sector</a:t>
            </a:r>
          </a:p>
          <a:p>
            <a:pPr algn="r"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Community breadth, expertise</a:t>
            </a:r>
          </a:p>
          <a:p>
            <a:pPr algn="r"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264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4617C3-8B1A-407E-9E48-B4D854CF1BE9}"/>
              </a:ext>
            </a:extLst>
          </p:cNvPr>
          <p:cNvSpPr txBox="1"/>
          <p:nvPr/>
        </p:nvSpPr>
        <p:spPr>
          <a:xfrm>
            <a:off x="483909" y="191638"/>
            <a:ext cx="4408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Community-level priorities?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7BA067-3E5B-49D1-B2C3-23F0A017B8FA}"/>
              </a:ext>
            </a:extLst>
          </p:cNvPr>
          <p:cNvSpPr txBox="1"/>
          <p:nvPr/>
        </p:nvSpPr>
        <p:spPr>
          <a:xfrm>
            <a:off x="4977169" y="834506"/>
            <a:ext cx="2560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Collective priorities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DECC048-3C93-4344-B9D7-8368E8C31810}"/>
              </a:ext>
            </a:extLst>
          </p:cNvPr>
          <p:cNvSpPr/>
          <p:nvPr/>
        </p:nvSpPr>
        <p:spPr>
          <a:xfrm>
            <a:off x="4301047" y="1350336"/>
            <a:ext cx="4625922" cy="44330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6F37E60-0C1A-455E-8556-BA370E65AB85}"/>
              </a:ext>
            </a:extLst>
          </p:cNvPr>
          <p:cNvSpPr txBox="1"/>
          <p:nvPr/>
        </p:nvSpPr>
        <p:spPr>
          <a:xfrm>
            <a:off x="5521401" y="6264873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Importance (5 high)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57782CDB-DCD6-4EF0-8C02-171C9BB1FC7C}"/>
              </a:ext>
            </a:extLst>
          </p:cNvPr>
          <p:cNvCxnSpPr/>
          <p:nvPr/>
        </p:nvCxnSpPr>
        <p:spPr>
          <a:xfrm>
            <a:off x="5227165" y="5773200"/>
            <a:ext cx="0" cy="1329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32B88342-3EA9-4B9F-A55C-0E4B2046D302}"/>
              </a:ext>
            </a:extLst>
          </p:cNvPr>
          <p:cNvCxnSpPr/>
          <p:nvPr/>
        </p:nvCxnSpPr>
        <p:spPr>
          <a:xfrm>
            <a:off x="6152116" y="5779374"/>
            <a:ext cx="0" cy="1329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A58365E2-BB3B-4EEF-8E8B-8A41669D1778}"/>
              </a:ext>
            </a:extLst>
          </p:cNvPr>
          <p:cNvCxnSpPr/>
          <p:nvPr/>
        </p:nvCxnSpPr>
        <p:spPr>
          <a:xfrm>
            <a:off x="7077067" y="5772715"/>
            <a:ext cx="0" cy="1329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800EC91A-72CE-4B8A-8A0F-DC01DAD66FA0}"/>
              </a:ext>
            </a:extLst>
          </p:cNvPr>
          <p:cNvCxnSpPr/>
          <p:nvPr/>
        </p:nvCxnSpPr>
        <p:spPr>
          <a:xfrm>
            <a:off x="8002018" y="5786032"/>
            <a:ext cx="0" cy="1329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32A17C09-9F1C-4CED-ACF2-2CB35B28063D}"/>
              </a:ext>
            </a:extLst>
          </p:cNvPr>
          <p:cNvCxnSpPr/>
          <p:nvPr/>
        </p:nvCxnSpPr>
        <p:spPr>
          <a:xfrm>
            <a:off x="8926969" y="5786032"/>
            <a:ext cx="0" cy="1329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2942077B-4BF8-4CAB-AAEB-6ECB250B7840}"/>
              </a:ext>
            </a:extLst>
          </p:cNvPr>
          <p:cNvCxnSpPr/>
          <p:nvPr/>
        </p:nvCxnSpPr>
        <p:spPr>
          <a:xfrm>
            <a:off x="4302214" y="5752740"/>
            <a:ext cx="0" cy="1329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0DDE997-47D4-4335-A794-08484D4750CE}"/>
              </a:ext>
            </a:extLst>
          </p:cNvPr>
          <p:cNvSpPr txBox="1"/>
          <p:nvPr/>
        </p:nvSpPr>
        <p:spPr>
          <a:xfrm>
            <a:off x="4180083" y="5928415"/>
            <a:ext cx="496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0            1             2             3            4            5  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B3D9FD2A-1C1C-493B-8E18-313FF7476578}"/>
              </a:ext>
            </a:extLst>
          </p:cNvPr>
          <p:cNvSpPr/>
          <p:nvPr/>
        </p:nvSpPr>
        <p:spPr>
          <a:xfrm>
            <a:off x="4301050" y="2309366"/>
            <a:ext cx="2905275" cy="929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BE47A53C-DF2F-400D-A289-65B276BF47B6}"/>
              </a:ext>
            </a:extLst>
          </p:cNvPr>
          <p:cNvSpPr/>
          <p:nvPr/>
        </p:nvSpPr>
        <p:spPr>
          <a:xfrm>
            <a:off x="4301048" y="2137741"/>
            <a:ext cx="2905277" cy="929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F03C9375-2EFD-4D83-AA3F-6B6F2E8162E8}"/>
              </a:ext>
            </a:extLst>
          </p:cNvPr>
          <p:cNvSpPr/>
          <p:nvPr/>
        </p:nvSpPr>
        <p:spPr>
          <a:xfrm>
            <a:off x="4301048" y="1966805"/>
            <a:ext cx="3130466" cy="929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91E3E053-CD35-4203-8771-B7FE4B112710}"/>
              </a:ext>
            </a:extLst>
          </p:cNvPr>
          <p:cNvSpPr/>
          <p:nvPr/>
        </p:nvSpPr>
        <p:spPr>
          <a:xfrm>
            <a:off x="4301048" y="1787421"/>
            <a:ext cx="3512603" cy="9293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3DC8BFFE-2344-4AD4-98BB-8F0A7E39948F}"/>
              </a:ext>
            </a:extLst>
          </p:cNvPr>
          <p:cNvSpPr/>
          <p:nvPr/>
        </p:nvSpPr>
        <p:spPr>
          <a:xfrm>
            <a:off x="4301047" y="1622262"/>
            <a:ext cx="3758263" cy="9293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19E3A68F-8D5A-4EDD-BB80-0BCFF0811517}"/>
              </a:ext>
            </a:extLst>
          </p:cNvPr>
          <p:cNvSpPr/>
          <p:nvPr/>
        </p:nvSpPr>
        <p:spPr>
          <a:xfrm>
            <a:off x="4301048" y="1445658"/>
            <a:ext cx="3935683" cy="9293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A7DFEA71-39A5-4F30-8B5C-3321AC71E2D5}"/>
              </a:ext>
            </a:extLst>
          </p:cNvPr>
          <p:cNvSpPr/>
          <p:nvPr/>
        </p:nvSpPr>
        <p:spPr>
          <a:xfrm>
            <a:off x="4302034" y="3235843"/>
            <a:ext cx="3086039" cy="815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B8D8DD8A-930C-4442-98BD-1F962DAECEAC}"/>
              </a:ext>
            </a:extLst>
          </p:cNvPr>
          <p:cNvSpPr/>
          <p:nvPr/>
        </p:nvSpPr>
        <p:spPr>
          <a:xfrm>
            <a:off x="4302032" y="3085198"/>
            <a:ext cx="3235453" cy="815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EEAF5676-7A4C-4845-8019-8F3A779AEB28}"/>
              </a:ext>
            </a:extLst>
          </p:cNvPr>
          <p:cNvSpPr/>
          <p:nvPr/>
        </p:nvSpPr>
        <p:spPr>
          <a:xfrm>
            <a:off x="4302032" y="2935156"/>
            <a:ext cx="3235453" cy="815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ED12CA0A-8253-4A27-A166-9CFAEA167B0E}"/>
              </a:ext>
            </a:extLst>
          </p:cNvPr>
          <p:cNvSpPr/>
          <p:nvPr/>
        </p:nvSpPr>
        <p:spPr>
          <a:xfrm>
            <a:off x="4302032" y="2777699"/>
            <a:ext cx="3394978" cy="8157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C85D27EC-FC93-4CF3-8512-2D21F3E95270}"/>
              </a:ext>
            </a:extLst>
          </p:cNvPr>
          <p:cNvSpPr/>
          <p:nvPr/>
        </p:nvSpPr>
        <p:spPr>
          <a:xfrm>
            <a:off x="4302031" y="2632728"/>
            <a:ext cx="3821147" cy="8157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5410A3F5-CCE9-4ABB-8EC6-5A8C708E7C2D}"/>
              </a:ext>
            </a:extLst>
          </p:cNvPr>
          <p:cNvSpPr/>
          <p:nvPr/>
        </p:nvSpPr>
        <p:spPr>
          <a:xfrm>
            <a:off x="4302032" y="2477712"/>
            <a:ext cx="3922747" cy="8157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5D90D81A-9C16-4E11-897D-CCFA83D38CF9}"/>
              </a:ext>
            </a:extLst>
          </p:cNvPr>
          <p:cNvSpPr/>
          <p:nvPr/>
        </p:nvSpPr>
        <p:spPr>
          <a:xfrm>
            <a:off x="4316213" y="3384373"/>
            <a:ext cx="2761840" cy="815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E97A82F4-8F74-43D1-A5F9-A66CE95597C3}"/>
              </a:ext>
            </a:extLst>
          </p:cNvPr>
          <p:cNvSpPr/>
          <p:nvPr/>
        </p:nvSpPr>
        <p:spPr>
          <a:xfrm>
            <a:off x="4314053" y="3538471"/>
            <a:ext cx="2764000" cy="815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CFF38F64-861F-49C5-97A4-DD6DF300FC4E}"/>
              </a:ext>
            </a:extLst>
          </p:cNvPr>
          <p:cNvSpPr/>
          <p:nvPr/>
        </p:nvSpPr>
        <p:spPr>
          <a:xfrm>
            <a:off x="4301046" y="4376790"/>
            <a:ext cx="2776021" cy="912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B3DF39B3-45B0-4FA4-817B-AB75EEEDFDB1}"/>
              </a:ext>
            </a:extLst>
          </p:cNvPr>
          <p:cNvSpPr/>
          <p:nvPr/>
        </p:nvSpPr>
        <p:spPr>
          <a:xfrm>
            <a:off x="4301046" y="4208960"/>
            <a:ext cx="3116597" cy="912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53D7DF28-BB96-4A3C-915B-B5DD42300A5D}"/>
              </a:ext>
            </a:extLst>
          </p:cNvPr>
          <p:cNvSpPr/>
          <p:nvPr/>
        </p:nvSpPr>
        <p:spPr>
          <a:xfrm>
            <a:off x="4301047" y="4032835"/>
            <a:ext cx="3116596" cy="912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F5A34EF4-89C6-453C-BDDD-4EC2754868A8}"/>
              </a:ext>
            </a:extLst>
          </p:cNvPr>
          <p:cNvSpPr/>
          <p:nvPr/>
        </p:nvSpPr>
        <p:spPr>
          <a:xfrm>
            <a:off x="4301046" y="3870677"/>
            <a:ext cx="3224173" cy="912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A56250C6-4323-4CE8-A147-B9CC1C402FBC}"/>
              </a:ext>
            </a:extLst>
          </p:cNvPr>
          <p:cNvSpPr/>
          <p:nvPr/>
        </p:nvSpPr>
        <p:spPr>
          <a:xfrm>
            <a:off x="4301046" y="3697281"/>
            <a:ext cx="3700972" cy="9124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80D58720-8564-4DFC-AD0F-352EF97B8227}"/>
              </a:ext>
            </a:extLst>
          </p:cNvPr>
          <p:cNvSpPr/>
          <p:nvPr/>
        </p:nvSpPr>
        <p:spPr>
          <a:xfrm>
            <a:off x="4298169" y="4690205"/>
            <a:ext cx="2776021" cy="8130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2D11BB59-72C2-4477-8E06-009236AA8FC8}"/>
              </a:ext>
            </a:extLst>
          </p:cNvPr>
          <p:cNvSpPr/>
          <p:nvPr/>
        </p:nvSpPr>
        <p:spPr>
          <a:xfrm>
            <a:off x="4298170" y="4535709"/>
            <a:ext cx="3085866" cy="8130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DFA22841-843B-4E3F-BEF1-CA32946E2C8B}"/>
              </a:ext>
            </a:extLst>
          </p:cNvPr>
          <p:cNvSpPr/>
          <p:nvPr/>
        </p:nvSpPr>
        <p:spPr>
          <a:xfrm>
            <a:off x="4298173" y="5463798"/>
            <a:ext cx="2547982" cy="860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689AE8D7-9CDF-40B8-A360-4ABF52E6FFCB}"/>
              </a:ext>
            </a:extLst>
          </p:cNvPr>
          <p:cNvSpPr/>
          <p:nvPr/>
        </p:nvSpPr>
        <p:spPr>
          <a:xfrm>
            <a:off x="4298170" y="5304907"/>
            <a:ext cx="2840831" cy="860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3996DF84-A6B6-494B-B350-DA48EC8D27C8}"/>
              </a:ext>
            </a:extLst>
          </p:cNvPr>
          <p:cNvSpPr/>
          <p:nvPr/>
        </p:nvSpPr>
        <p:spPr>
          <a:xfrm>
            <a:off x="4298170" y="5146654"/>
            <a:ext cx="3175513" cy="860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516C6585-E5E7-47AC-9CE7-A9D278A635B0}"/>
              </a:ext>
            </a:extLst>
          </p:cNvPr>
          <p:cNvSpPr/>
          <p:nvPr/>
        </p:nvSpPr>
        <p:spPr>
          <a:xfrm>
            <a:off x="4298170" y="4980579"/>
            <a:ext cx="3265160" cy="860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C94B4825-6646-4C31-9C0B-83E7579FFB25}"/>
              </a:ext>
            </a:extLst>
          </p:cNvPr>
          <p:cNvSpPr/>
          <p:nvPr/>
        </p:nvSpPr>
        <p:spPr>
          <a:xfrm>
            <a:off x="4298169" y="4827674"/>
            <a:ext cx="3713985" cy="8603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1F7CAB24-59CB-4A28-BC7F-C6C63151B6A1}"/>
              </a:ext>
            </a:extLst>
          </p:cNvPr>
          <p:cNvSpPr/>
          <p:nvPr/>
        </p:nvSpPr>
        <p:spPr>
          <a:xfrm>
            <a:off x="4312351" y="5620457"/>
            <a:ext cx="3537850" cy="8603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476BA0B-9B2C-4660-93DC-29EEA4D3D6A5}"/>
              </a:ext>
            </a:extLst>
          </p:cNvPr>
          <p:cNvCxnSpPr>
            <a:cxnSpLocks/>
          </p:cNvCxnSpPr>
          <p:nvPr/>
        </p:nvCxnSpPr>
        <p:spPr>
          <a:xfrm>
            <a:off x="7608049" y="1350336"/>
            <a:ext cx="7401" cy="4356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DABC9E6C-42F7-4924-BF28-7538D8F8DB74}"/>
              </a:ext>
            </a:extLst>
          </p:cNvPr>
          <p:cNvSpPr txBox="1"/>
          <p:nvPr/>
        </p:nvSpPr>
        <p:spPr>
          <a:xfrm>
            <a:off x="-74590" y="781992"/>
            <a:ext cx="3803445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Maize stock centers</a:t>
            </a:r>
          </a:p>
          <a:p>
            <a:pPr algn="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Transformation and gene-editing facilities</a:t>
            </a:r>
          </a:p>
          <a:p>
            <a:pPr algn="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Public knockout mutant resources</a:t>
            </a:r>
          </a:p>
        </p:txBody>
      </p:sp>
      <p:sp>
        <p:nvSpPr>
          <p:cNvPr id="88" name="Speech Bubble: Rectangle 87">
            <a:extLst>
              <a:ext uri="{FF2B5EF4-FFF2-40B4-BE49-F238E27FC236}">
                <a16:creationId xmlns:a16="http://schemas.microsoft.com/office/drawing/2014/main" xmlns="" id="{DFDC2896-5DE8-4A64-B603-65297F28049D}"/>
              </a:ext>
            </a:extLst>
          </p:cNvPr>
          <p:cNvSpPr/>
          <p:nvPr/>
        </p:nvSpPr>
        <p:spPr>
          <a:xfrm>
            <a:off x="128063" y="723158"/>
            <a:ext cx="3659387" cy="1441781"/>
          </a:xfrm>
          <a:prstGeom prst="wedgeRectCallout">
            <a:avLst>
              <a:gd name="adj1" fmla="val 61803"/>
              <a:gd name="adj2" fmla="val 175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03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4617C3-8B1A-407E-9E48-B4D854CF1BE9}"/>
              </a:ext>
            </a:extLst>
          </p:cNvPr>
          <p:cNvSpPr txBox="1"/>
          <p:nvPr/>
        </p:nvSpPr>
        <p:spPr>
          <a:xfrm>
            <a:off x="483909" y="191638"/>
            <a:ext cx="4408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Community-level priorities?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7BA067-3E5B-49D1-B2C3-23F0A017B8FA}"/>
              </a:ext>
            </a:extLst>
          </p:cNvPr>
          <p:cNvSpPr txBox="1"/>
          <p:nvPr/>
        </p:nvSpPr>
        <p:spPr>
          <a:xfrm>
            <a:off x="4977169" y="834506"/>
            <a:ext cx="2560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Collective priorities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DECC048-3C93-4344-B9D7-8368E8C31810}"/>
              </a:ext>
            </a:extLst>
          </p:cNvPr>
          <p:cNvSpPr/>
          <p:nvPr/>
        </p:nvSpPr>
        <p:spPr>
          <a:xfrm>
            <a:off x="4301047" y="1350336"/>
            <a:ext cx="4625922" cy="44330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6F37E60-0C1A-455E-8556-BA370E65AB85}"/>
              </a:ext>
            </a:extLst>
          </p:cNvPr>
          <p:cNvSpPr txBox="1"/>
          <p:nvPr/>
        </p:nvSpPr>
        <p:spPr>
          <a:xfrm>
            <a:off x="5521401" y="6264873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Importance (5 high)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57782CDB-DCD6-4EF0-8C02-171C9BB1FC7C}"/>
              </a:ext>
            </a:extLst>
          </p:cNvPr>
          <p:cNvCxnSpPr/>
          <p:nvPr/>
        </p:nvCxnSpPr>
        <p:spPr>
          <a:xfrm>
            <a:off x="5227165" y="5773200"/>
            <a:ext cx="0" cy="1329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32B88342-3EA9-4B9F-A55C-0E4B2046D302}"/>
              </a:ext>
            </a:extLst>
          </p:cNvPr>
          <p:cNvCxnSpPr/>
          <p:nvPr/>
        </p:nvCxnSpPr>
        <p:spPr>
          <a:xfrm>
            <a:off x="6152116" y="5779374"/>
            <a:ext cx="0" cy="1329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A58365E2-BB3B-4EEF-8E8B-8A41669D1778}"/>
              </a:ext>
            </a:extLst>
          </p:cNvPr>
          <p:cNvCxnSpPr/>
          <p:nvPr/>
        </p:nvCxnSpPr>
        <p:spPr>
          <a:xfrm>
            <a:off x="7077067" y="5772715"/>
            <a:ext cx="0" cy="1329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800EC91A-72CE-4B8A-8A0F-DC01DAD66FA0}"/>
              </a:ext>
            </a:extLst>
          </p:cNvPr>
          <p:cNvCxnSpPr/>
          <p:nvPr/>
        </p:nvCxnSpPr>
        <p:spPr>
          <a:xfrm>
            <a:off x="8002018" y="5786032"/>
            <a:ext cx="0" cy="1329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32A17C09-9F1C-4CED-ACF2-2CB35B28063D}"/>
              </a:ext>
            </a:extLst>
          </p:cNvPr>
          <p:cNvCxnSpPr/>
          <p:nvPr/>
        </p:nvCxnSpPr>
        <p:spPr>
          <a:xfrm>
            <a:off x="8926969" y="5786032"/>
            <a:ext cx="0" cy="1329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0DDE997-47D4-4335-A794-08484D4750CE}"/>
              </a:ext>
            </a:extLst>
          </p:cNvPr>
          <p:cNvSpPr txBox="1"/>
          <p:nvPr/>
        </p:nvSpPr>
        <p:spPr>
          <a:xfrm>
            <a:off x="4180083" y="5928415"/>
            <a:ext cx="496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0            1             2             3            4            5  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B3D9FD2A-1C1C-493B-8E18-313FF7476578}"/>
              </a:ext>
            </a:extLst>
          </p:cNvPr>
          <p:cNvSpPr/>
          <p:nvPr/>
        </p:nvSpPr>
        <p:spPr>
          <a:xfrm>
            <a:off x="4301050" y="2309366"/>
            <a:ext cx="2905275" cy="929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BE47A53C-DF2F-400D-A289-65B276BF47B6}"/>
              </a:ext>
            </a:extLst>
          </p:cNvPr>
          <p:cNvSpPr/>
          <p:nvPr/>
        </p:nvSpPr>
        <p:spPr>
          <a:xfrm>
            <a:off x="4301048" y="2137741"/>
            <a:ext cx="2905277" cy="929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F03C9375-2EFD-4D83-AA3F-6B6F2E8162E8}"/>
              </a:ext>
            </a:extLst>
          </p:cNvPr>
          <p:cNvSpPr/>
          <p:nvPr/>
        </p:nvSpPr>
        <p:spPr>
          <a:xfrm>
            <a:off x="4301048" y="1966805"/>
            <a:ext cx="3130466" cy="929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91E3E053-CD35-4203-8771-B7FE4B112710}"/>
              </a:ext>
            </a:extLst>
          </p:cNvPr>
          <p:cNvSpPr/>
          <p:nvPr/>
        </p:nvSpPr>
        <p:spPr>
          <a:xfrm>
            <a:off x="4301048" y="1787421"/>
            <a:ext cx="3512603" cy="9293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3DC8BFFE-2344-4AD4-98BB-8F0A7E39948F}"/>
              </a:ext>
            </a:extLst>
          </p:cNvPr>
          <p:cNvSpPr/>
          <p:nvPr/>
        </p:nvSpPr>
        <p:spPr>
          <a:xfrm>
            <a:off x="4301047" y="1622262"/>
            <a:ext cx="3758263" cy="9293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19E3A68F-8D5A-4EDD-BB80-0BCFF0811517}"/>
              </a:ext>
            </a:extLst>
          </p:cNvPr>
          <p:cNvSpPr/>
          <p:nvPr/>
        </p:nvSpPr>
        <p:spPr>
          <a:xfrm>
            <a:off x="4301048" y="1445658"/>
            <a:ext cx="3935683" cy="9293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A7DFEA71-39A5-4F30-8B5C-3321AC71E2D5}"/>
              </a:ext>
            </a:extLst>
          </p:cNvPr>
          <p:cNvSpPr/>
          <p:nvPr/>
        </p:nvSpPr>
        <p:spPr>
          <a:xfrm>
            <a:off x="4302034" y="3235843"/>
            <a:ext cx="3086039" cy="815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B8D8DD8A-930C-4442-98BD-1F962DAECEAC}"/>
              </a:ext>
            </a:extLst>
          </p:cNvPr>
          <p:cNvSpPr/>
          <p:nvPr/>
        </p:nvSpPr>
        <p:spPr>
          <a:xfrm>
            <a:off x="4302032" y="3085198"/>
            <a:ext cx="3235453" cy="815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EEAF5676-7A4C-4845-8019-8F3A779AEB28}"/>
              </a:ext>
            </a:extLst>
          </p:cNvPr>
          <p:cNvSpPr/>
          <p:nvPr/>
        </p:nvSpPr>
        <p:spPr>
          <a:xfrm>
            <a:off x="4302032" y="2935156"/>
            <a:ext cx="3235453" cy="815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ED12CA0A-8253-4A27-A166-9CFAEA167B0E}"/>
              </a:ext>
            </a:extLst>
          </p:cNvPr>
          <p:cNvSpPr/>
          <p:nvPr/>
        </p:nvSpPr>
        <p:spPr>
          <a:xfrm>
            <a:off x="4302032" y="2777699"/>
            <a:ext cx="3394978" cy="8157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C85D27EC-FC93-4CF3-8512-2D21F3E95270}"/>
              </a:ext>
            </a:extLst>
          </p:cNvPr>
          <p:cNvSpPr/>
          <p:nvPr/>
        </p:nvSpPr>
        <p:spPr>
          <a:xfrm>
            <a:off x="4302031" y="2632728"/>
            <a:ext cx="3821147" cy="8157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5410A3F5-CCE9-4ABB-8EC6-5A8C708E7C2D}"/>
              </a:ext>
            </a:extLst>
          </p:cNvPr>
          <p:cNvSpPr/>
          <p:nvPr/>
        </p:nvSpPr>
        <p:spPr>
          <a:xfrm>
            <a:off x="4302032" y="2477712"/>
            <a:ext cx="3922747" cy="8157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5D90D81A-9C16-4E11-897D-CCFA83D38CF9}"/>
              </a:ext>
            </a:extLst>
          </p:cNvPr>
          <p:cNvSpPr/>
          <p:nvPr/>
        </p:nvSpPr>
        <p:spPr>
          <a:xfrm>
            <a:off x="4316213" y="3384373"/>
            <a:ext cx="2761840" cy="815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E97A82F4-8F74-43D1-A5F9-A66CE95597C3}"/>
              </a:ext>
            </a:extLst>
          </p:cNvPr>
          <p:cNvSpPr/>
          <p:nvPr/>
        </p:nvSpPr>
        <p:spPr>
          <a:xfrm>
            <a:off x="4314053" y="3538471"/>
            <a:ext cx="2764000" cy="815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CFF38F64-861F-49C5-97A4-DD6DF300FC4E}"/>
              </a:ext>
            </a:extLst>
          </p:cNvPr>
          <p:cNvSpPr/>
          <p:nvPr/>
        </p:nvSpPr>
        <p:spPr>
          <a:xfrm>
            <a:off x="4301046" y="4376790"/>
            <a:ext cx="2776021" cy="912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B3DF39B3-45B0-4FA4-817B-AB75EEEDFDB1}"/>
              </a:ext>
            </a:extLst>
          </p:cNvPr>
          <p:cNvSpPr/>
          <p:nvPr/>
        </p:nvSpPr>
        <p:spPr>
          <a:xfrm>
            <a:off x="4301046" y="4208960"/>
            <a:ext cx="3116597" cy="912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53D7DF28-BB96-4A3C-915B-B5DD42300A5D}"/>
              </a:ext>
            </a:extLst>
          </p:cNvPr>
          <p:cNvSpPr/>
          <p:nvPr/>
        </p:nvSpPr>
        <p:spPr>
          <a:xfrm>
            <a:off x="4301047" y="4032835"/>
            <a:ext cx="3116596" cy="912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F5A34EF4-89C6-453C-BDDD-4EC2754868A8}"/>
              </a:ext>
            </a:extLst>
          </p:cNvPr>
          <p:cNvSpPr/>
          <p:nvPr/>
        </p:nvSpPr>
        <p:spPr>
          <a:xfrm>
            <a:off x="4301046" y="3870677"/>
            <a:ext cx="3224173" cy="912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A56250C6-4323-4CE8-A147-B9CC1C402FBC}"/>
              </a:ext>
            </a:extLst>
          </p:cNvPr>
          <p:cNvSpPr/>
          <p:nvPr/>
        </p:nvSpPr>
        <p:spPr>
          <a:xfrm>
            <a:off x="4301046" y="3697281"/>
            <a:ext cx="3700972" cy="9124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80D58720-8564-4DFC-AD0F-352EF97B8227}"/>
              </a:ext>
            </a:extLst>
          </p:cNvPr>
          <p:cNvSpPr/>
          <p:nvPr/>
        </p:nvSpPr>
        <p:spPr>
          <a:xfrm>
            <a:off x="4298169" y="4690205"/>
            <a:ext cx="2776021" cy="8130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2D11BB59-72C2-4477-8E06-009236AA8FC8}"/>
              </a:ext>
            </a:extLst>
          </p:cNvPr>
          <p:cNvSpPr/>
          <p:nvPr/>
        </p:nvSpPr>
        <p:spPr>
          <a:xfrm>
            <a:off x="4298170" y="4535709"/>
            <a:ext cx="3085866" cy="8130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DFA22841-843B-4E3F-BEF1-CA32946E2C8B}"/>
              </a:ext>
            </a:extLst>
          </p:cNvPr>
          <p:cNvSpPr/>
          <p:nvPr/>
        </p:nvSpPr>
        <p:spPr>
          <a:xfrm>
            <a:off x="4298173" y="5463798"/>
            <a:ext cx="2547982" cy="860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689AE8D7-9CDF-40B8-A360-4ABF52E6FFCB}"/>
              </a:ext>
            </a:extLst>
          </p:cNvPr>
          <p:cNvSpPr/>
          <p:nvPr/>
        </p:nvSpPr>
        <p:spPr>
          <a:xfrm>
            <a:off x="4298170" y="5304907"/>
            <a:ext cx="2840831" cy="860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3996DF84-A6B6-494B-B350-DA48EC8D27C8}"/>
              </a:ext>
            </a:extLst>
          </p:cNvPr>
          <p:cNvSpPr/>
          <p:nvPr/>
        </p:nvSpPr>
        <p:spPr>
          <a:xfrm>
            <a:off x="4298170" y="5146654"/>
            <a:ext cx="3175513" cy="860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516C6585-E5E7-47AC-9CE7-A9D278A635B0}"/>
              </a:ext>
            </a:extLst>
          </p:cNvPr>
          <p:cNvSpPr/>
          <p:nvPr/>
        </p:nvSpPr>
        <p:spPr>
          <a:xfrm>
            <a:off x="4298170" y="4980579"/>
            <a:ext cx="3265160" cy="860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C94B4825-6646-4C31-9C0B-83E7579FFB25}"/>
              </a:ext>
            </a:extLst>
          </p:cNvPr>
          <p:cNvSpPr/>
          <p:nvPr/>
        </p:nvSpPr>
        <p:spPr>
          <a:xfrm>
            <a:off x="4298169" y="4827674"/>
            <a:ext cx="3713985" cy="8603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1F7CAB24-59CB-4A28-BC7F-C6C63151B6A1}"/>
              </a:ext>
            </a:extLst>
          </p:cNvPr>
          <p:cNvSpPr/>
          <p:nvPr/>
        </p:nvSpPr>
        <p:spPr>
          <a:xfrm>
            <a:off x="4312351" y="5620457"/>
            <a:ext cx="3537850" cy="8603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476BA0B-9B2C-4660-93DC-29EEA4D3D6A5}"/>
              </a:ext>
            </a:extLst>
          </p:cNvPr>
          <p:cNvCxnSpPr>
            <a:cxnSpLocks/>
          </p:cNvCxnSpPr>
          <p:nvPr/>
        </p:nvCxnSpPr>
        <p:spPr>
          <a:xfrm>
            <a:off x="7608049" y="1350336"/>
            <a:ext cx="7401" cy="4356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DABC9E6C-42F7-4924-BF28-7538D8F8DB74}"/>
              </a:ext>
            </a:extLst>
          </p:cNvPr>
          <p:cNvSpPr txBox="1"/>
          <p:nvPr/>
        </p:nvSpPr>
        <p:spPr>
          <a:xfrm>
            <a:off x="-74590" y="781992"/>
            <a:ext cx="3803445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Maize stock centers</a:t>
            </a:r>
          </a:p>
          <a:p>
            <a:pPr algn="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Transformation and gene-editing facilities</a:t>
            </a:r>
          </a:p>
          <a:p>
            <a:pPr algn="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Public knockout mutant resources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3FD183F5-ABC1-4B4F-AA33-13EE46D07AD1}"/>
              </a:ext>
            </a:extLst>
          </p:cNvPr>
          <p:cNvSpPr txBox="1"/>
          <p:nvPr/>
        </p:nvSpPr>
        <p:spPr>
          <a:xfrm>
            <a:off x="16912" y="2197708"/>
            <a:ext cx="3739116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Simplified access and retrieval from public databases</a:t>
            </a:r>
          </a:p>
          <a:p>
            <a:pPr algn="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High-quality annotations for key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inbreds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Improved tools for integration of omics data</a:t>
            </a:r>
          </a:p>
        </p:txBody>
      </p:sp>
      <p:sp>
        <p:nvSpPr>
          <p:cNvPr id="88" name="Speech Bubble: Rectangle 87">
            <a:extLst>
              <a:ext uri="{FF2B5EF4-FFF2-40B4-BE49-F238E27FC236}">
                <a16:creationId xmlns:a16="http://schemas.microsoft.com/office/drawing/2014/main" xmlns="" id="{DFDC2896-5DE8-4A64-B603-65297F28049D}"/>
              </a:ext>
            </a:extLst>
          </p:cNvPr>
          <p:cNvSpPr/>
          <p:nvPr/>
        </p:nvSpPr>
        <p:spPr>
          <a:xfrm>
            <a:off x="128063" y="723158"/>
            <a:ext cx="3659387" cy="1441781"/>
          </a:xfrm>
          <a:prstGeom prst="wedgeRectCallout">
            <a:avLst>
              <a:gd name="adj1" fmla="val 61803"/>
              <a:gd name="adj2" fmla="val 175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peech Bubble: Rectangle 88">
            <a:extLst>
              <a:ext uri="{FF2B5EF4-FFF2-40B4-BE49-F238E27FC236}">
                <a16:creationId xmlns:a16="http://schemas.microsoft.com/office/drawing/2014/main" xmlns="" id="{8F6933A7-A861-407E-9AD6-7DDC8CBBE3E5}"/>
              </a:ext>
            </a:extLst>
          </p:cNvPr>
          <p:cNvSpPr/>
          <p:nvPr/>
        </p:nvSpPr>
        <p:spPr>
          <a:xfrm>
            <a:off x="104175" y="2194923"/>
            <a:ext cx="3747048" cy="1915936"/>
          </a:xfrm>
          <a:prstGeom prst="wedgeRectCallout">
            <a:avLst>
              <a:gd name="adj1" fmla="val 60638"/>
              <a:gd name="adj2" fmla="val -268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93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4617C3-8B1A-407E-9E48-B4D854CF1BE9}"/>
              </a:ext>
            </a:extLst>
          </p:cNvPr>
          <p:cNvSpPr txBox="1"/>
          <p:nvPr/>
        </p:nvSpPr>
        <p:spPr>
          <a:xfrm>
            <a:off x="483909" y="191638"/>
            <a:ext cx="4408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Community-level priorities?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7BA067-3E5B-49D1-B2C3-23F0A017B8FA}"/>
              </a:ext>
            </a:extLst>
          </p:cNvPr>
          <p:cNvSpPr txBox="1"/>
          <p:nvPr/>
        </p:nvSpPr>
        <p:spPr>
          <a:xfrm>
            <a:off x="4977169" y="834506"/>
            <a:ext cx="2560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Collective priorities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DECC048-3C93-4344-B9D7-8368E8C31810}"/>
              </a:ext>
            </a:extLst>
          </p:cNvPr>
          <p:cNvSpPr/>
          <p:nvPr/>
        </p:nvSpPr>
        <p:spPr>
          <a:xfrm>
            <a:off x="4301047" y="1350336"/>
            <a:ext cx="4625922" cy="44330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6F37E60-0C1A-455E-8556-BA370E65AB85}"/>
              </a:ext>
            </a:extLst>
          </p:cNvPr>
          <p:cNvSpPr txBox="1"/>
          <p:nvPr/>
        </p:nvSpPr>
        <p:spPr>
          <a:xfrm>
            <a:off x="5521401" y="6264873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Importance (5 high)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57782CDB-DCD6-4EF0-8C02-171C9BB1FC7C}"/>
              </a:ext>
            </a:extLst>
          </p:cNvPr>
          <p:cNvCxnSpPr/>
          <p:nvPr/>
        </p:nvCxnSpPr>
        <p:spPr>
          <a:xfrm>
            <a:off x="5227165" y="5773200"/>
            <a:ext cx="0" cy="1329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32B88342-3EA9-4B9F-A55C-0E4B2046D302}"/>
              </a:ext>
            </a:extLst>
          </p:cNvPr>
          <p:cNvCxnSpPr/>
          <p:nvPr/>
        </p:nvCxnSpPr>
        <p:spPr>
          <a:xfrm>
            <a:off x="6152116" y="5779374"/>
            <a:ext cx="0" cy="1329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A58365E2-BB3B-4EEF-8E8B-8A41669D1778}"/>
              </a:ext>
            </a:extLst>
          </p:cNvPr>
          <p:cNvCxnSpPr/>
          <p:nvPr/>
        </p:nvCxnSpPr>
        <p:spPr>
          <a:xfrm>
            <a:off x="7077067" y="5772715"/>
            <a:ext cx="0" cy="1329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800EC91A-72CE-4B8A-8A0F-DC01DAD66FA0}"/>
              </a:ext>
            </a:extLst>
          </p:cNvPr>
          <p:cNvCxnSpPr/>
          <p:nvPr/>
        </p:nvCxnSpPr>
        <p:spPr>
          <a:xfrm>
            <a:off x="8002018" y="5786032"/>
            <a:ext cx="0" cy="1329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32A17C09-9F1C-4CED-ACF2-2CB35B28063D}"/>
              </a:ext>
            </a:extLst>
          </p:cNvPr>
          <p:cNvCxnSpPr/>
          <p:nvPr/>
        </p:nvCxnSpPr>
        <p:spPr>
          <a:xfrm>
            <a:off x="8926969" y="5786032"/>
            <a:ext cx="0" cy="1329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2942077B-4BF8-4CAB-AAEB-6ECB250B7840}"/>
              </a:ext>
            </a:extLst>
          </p:cNvPr>
          <p:cNvCxnSpPr/>
          <p:nvPr/>
        </p:nvCxnSpPr>
        <p:spPr>
          <a:xfrm>
            <a:off x="4302214" y="5752740"/>
            <a:ext cx="0" cy="1329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0DDE997-47D4-4335-A794-08484D4750CE}"/>
              </a:ext>
            </a:extLst>
          </p:cNvPr>
          <p:cNvSpPr txBox="1"/>
          <p:nvPr/>
        </p:nvSpPr>
        <p:spPr>
          <a:xfrm>
            <a:off x="4180083" y="5928415"/>
            <a:ext cx="496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0            1             2             3            4            5  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B3D9FD2A-1C1C-493B-8E18-313FF7476578}"/>
              </a:ext>
            </a:extLst>
          </p:cNvPr>
          <p:cNvSpPr/>
          <p:nvPr/>
        </p:nvSpPr>
        <p:spPr>
          <a:xfrm>
            <a:off x="4301050" y="2309366"/>
            <a:ext cx="2905275" cy="929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BE47A53C-DF2F-400D-A289-65B276BF47B6}"/>
              </a:ext>
            </a:extLst>
          </p:cNvPr>
          <p:cNvSpPr/>
          <p:nvPr/>
        </p:nvSpPr>
        <p:spPr>
          <a:xfrm>
            <a:off x="4301048" y="2137741"/>
            <a:ext cx="2905277" cy="929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F03C9375-2EFD-4D83-AA3F-6B6F2E8162E8}"/>
              </a:ext>
            </a:extLst>
          </p:cNvPr>
          <p:cNvSpPr/>
          <p:nvPr/>
        </p:nvSpPr>
        <p:spPr>
          <a:xfrm>
            <a:off x="4301048" y="1966805"/>
            <a:ext cx="3130466" cy="929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91E3E053-CD35-4203-8771-B7FE4B112710}"/>
              </a:ext>
            </a:extLst>
          </p:cNvPr>
          <p:cNvSpPr/>
          <p:nvPr/>
        </p:nvSpPr>
        <p:spPr>
          <a:xfrm>
            <a:off x="4301048" y="1787421"/>
            <a:ext cx="3512603" cy="9293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3DC8BFFE-2344-4AD4-98BB-8F0A7E39948F}"/>
              </a:ext>
            </a:extLst>
          </p:cNvPr>
          <p:cNvSpPr/>
          <p:nvPr/>
        </p:nvSpPr>
        <p:spPr>
          <a:xfrm>
            <a:off x="4301047" y="1622262"/>
            <a:ext cx="3758263" cy="9293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19E3A68F-8D5A-4EDD-BB80-0BCFF0811517}"/>
              </a:ext>
            </a:extLst>
          </p:cNvPr>
          <p:cNvSpPr/>
          <p:nvPr/>
        </p:nvSpPr>
        <p:spPr>
          <a:xfrm>
            <a:off x="4301048" y="1445658"/>
            <a:ext cx="3935683" cy="9293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A7DFEA71-39A5-4F30-8B5C-3321AC71E2D5}"/>
              </a:ext>
            </a:extLst>
          </p:cNvPr>
          <p:cNvSpPr/>
          <p:nvPr/>
        </p:nvSpPr>
        <p:spPr>
          <a:xfrm>
            <a:off x="4302034" y="3235843"/>
            <a:ext cx="3086039" cy="815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B8D8DD8A-930C-4442-98BD-1F962DAECEAC}"/>
              </a:ext>
            </a:extLst>
          </p:cNvPr>
          <p:cNvSpPr/>
          <p:nvPr/>
        </p:nvSpPr>
        <p:spPr>
          <a:xfrm>
            <a:off x="4302032" y="3085198"/>
            <a:ext cx="3235453" cy="815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EEAF5676-7A4C-4845-8019-8F3A779AEB28}"/>
              </a:ext>
            </a:extLst>
          </p:cNvPr>
          <p:cNvSpPr/>
          <p:nvPr/>
        </p:nvSpPr>
        <p:spPr>
          <a:xfrm>
            <a:off x="4302032" y="2935156"/>
            <a:ext cx="3235453" cy="815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ED12CA0A-8253-4A27-A166-9CFAEA167B0E}"/>
              </a:ext>
            </a:extLst>
          </p:cNvPr>
          <p:cNvSpPr/>
          <p:nvPr/>
        </p:nvSpPr>
        <p:spPr>
          <a:xfrm>
            <a:off x="4302032" y="2777699"/>
            <a:ext cx="3394978" cy="8157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C85D27EC-FC93-4CF3-8512-2D21F3E95270}"/>
              </a:ext>
            </a:extLst>
          </p:cNvPr>
          <p:cNvSpPr/>
          <p:nvPr/>
        </p:nvSpPr>
        <p:spPr>
          <a:xfrm>
            <a:off x="4302031" y="2632728"/>
            <a:ext cx="3821147" cy="8157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5410A3F5-CCE9-4ABB-8EC6-5A8C708E7C2D}"/>
              </a:ext>
            </a:extLst>
          </p:cNvPr>
          <p:cNvSpPr/>
          <p:nvPr/>
        </p:nvSpPr>
        <p:spPr>
          <a:xfrm>
            <a:off x="4302032" y="2477712"/>
            <a:ext cx="3922747" cy="8157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5D90D81A-9C16-4E11-897D-CCFA83D38CF9}"/>
              </a:ext>
            </a:extLst>
          </p:cNvPr>
          <p:cNvSpPr/>
          <p:nvPr/>
        </p:nvSpPr>
        <p:spPr>
          <a:xfrm>
            <a:off x="4316213" y="3384373"/>
            <a:ext cx="2761840" cy="815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E97A82F4-8F74-43D1-A5F9-A66CE95597C3}"/>
              </a:ext>
            </a:extLst>
          </p:cNvPr>
          <p:cNvSpPr/>
          <p:nvPr/>
        </p:nvSpPr>
        <p:spPr>
          <a:xfrm>
            <a:off x="4314053" y="3538471"/>
            <a:ext cx="2764000" cy="815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CFF38F64-861F-49C5-97A4-DD6DF300FC4E}"/>
              </a:ext>
            </a:extLst>
          </p:cNvPr>
          <p:cNvSpPr/>
          <p:nvPr/>
        </p:nvSpPr>
        <p:spPr>
          <a:xfrm>
            <a:off x="4301046" y="4376790"/>
            <a:ext cx="2776021" cy="912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B3DF39B3-45B0-4FA4-817B-AB75EEEDFDB1}"/>
              </a:ext>
            </a:extLst>
          </p:cNvPr>
          <p:cNvSpPr/>
          <p:nvPr/>
        </p:nvSpPr>
        <p:spPr>
          <a:xfrm>
            <a:off x="4301046" y="4208960"/>
            <a:ext cx="3116597" cy="912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53D7DF28-BB96-4A3C-915B-B5DD42300A5D}"/>
              </a:ext>
            </a:extLst>
          </p:cNvPr>
          <p:cNvSpPr/>
          <p:nvPr/>
        </p:nvSpPr>
        <p:spPr>
          <a:xfrm>
            <a:off x="4301047" y="4032835"/>
            <a:ext cx="3116596" cy="912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F5A34EF4-89C6-453C-BDDD-4EC2754868A8}"/>
              </a:ext>
            </a:extLst>
          </p:cNvPr>
          <p:cNvSpPr/>
          <p:nvPr/>
        </p:nvSpPr>
        <p:spPr>
          <a:xfrm>
            <a:off x="4301046" y="3870677"/>
            <a:ext cx="3224173" cy="912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A56250C6-4323-4CE8-A147-B9CC1C402FBC}"/>
              </a:ext>
            </a:extLst>
          </p:cNvPr>
          <p:cNvSpPr/>
          <p:nvPr/>
        </p:nvSpPr>
        <p:spPr>
          <a:xfrm>
            <a:off x="4301046" y="3697281"/>
            <a:ext cx="3700972" cy="9124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80D58720-8564-4DFC-AD0F-352EF97B8227}"/>
              </a:ext>
            </a:extLst>
          </p:cNvPr>
          <p:cNvSpPr/>
          <p:nvPr/>
        </p:nvSpPr>
        <p:spPr>
          <a:xfrm>
            <a:off x="4298169" y="4690205"/>
            <a:ext cx="2776021" cy="8130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2D11BB59-72C2-4477-8E06-009236AA8FC8}"/>
              </a:ext>
            </a:extLst>
          </p:cNvPr>
          <p:cNvSpPr/>
          <p:nvPr/>
        </p:nvSpPr>
        <p:spPr>
          <a:xfrm>
            <a:off x="4298170" y="4535709"/>
            <a:ext cx="3085866" cy="8130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DFA22841-843B-4E3F-BEF1-CA32946E2C8B}"/>
              </a:ext>
            </a:extLst>
          </p:cNvPr>
          <p:cNvSpPr/>
          <p:nvPr/>
        </p:nvSpPr>
        <p:spPr>
          <a:xfrm>
            <a:off x="4298173" y="5463798"/>
            <a:ext cx="2547982" cy="860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689AE8D7-9CDF-40B8-A360-4ABF52E6FFCB}"/>
              </a:ext>
            </a:extLst>
          </p:cNvPr>
          <p:cNvSpPr/>
          <p:nvPr/>
        </p:nvSpPr>
        <p:spPr>
          <a:xfrm>
            <a:off x="4298170" y="5304907"/>
            <a:ext cx="2840831" cy="860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3996DF84-A6B6-494B-B350-DA48EC8D27C8}"/>
              </a:ext>
            </a:extLst>
          </p:cNvPr>
          <p:cNvSpPr/>
          <p:nvPr/>
        </p:nvSpPr>
        <p:spPr>
          <a:xfrm>
            <a:off x="4298170" y="5146654"/>
            <a:ext cx="3175513" cy="860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516C6585-E5E7-47AC-9CE7-A9D278A635B0}"/>
              </a:ext>
            </a:extLst>
          </p:cNvPr>
          <p:cNvSpPr/>
          <p:nvPr/>
        </p:nvSpPr>
        <p:spPr>
          <a:xfrm>
            <a:off x="4298170" y="4980579"/>
            <a:ext cx="3265160" cy="860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C94B4825-6646-4C31-9C0B-83E7579FFB25}"/>
              </a:ext>
            </a:extLst>
          </p:cNvPr>
          <p:cNvSpPr/>
          <p:nvPr/>
        </p:nvSpPr>
        <p:spPr>
          <a:xfrm>
            <a:off x="4298169" y="4827674"/>
            <a:ext cx="3713985" cy="8603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1F7CAB24-59CB-4A28-BC7F-C6C63151B6A1}"/>
              </a:ext>
            </a:extLst>
          </p:cNvPr>
          <p:cNvSpPr/>
          <p:nvPr/>
        </p:nvSpPr>
        <p:spPr>
          <a:xfrm>
            <a:off x="4312351" y="5620457"/>
            <a:ext cx="3537850" cy="8603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476BA0B-9B2C-4660-93DC-29EEA4D3D6A5}"/>
              </a:ext>
            </a:extLst>
          </p:cNvPr>
          <p:cNvCxnSpPr>
            <a:cxnSpLocks/>
          </p:cNvCxnSpPr>
          <p:nvPr/>
        </p:nvCxnSpPr>
        <p:spPr>
          <a:xfrm>
            <a:off x="7608049" y="1350336"/>
            <a:ext cx="7401" cy="4356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DABC9E6C-42F7-4924-BF28-7538D8F8DB74}"/>
              </a:ext>
            </a:extLst>
          </p:cNvPr>
          <p:cNvSpPr txBox="1"/>
          <p:nvPr/>
        </p:nvSpPr>
        <p:spPr>
          <a:xfrm>
            <a:off x="-74590" y="781992"/>
            <a:ext cx="3803445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Maize stock centers</a:t>
            </a:r>
          </a:p>
          <a:p>
            <a:pPr algn="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Transformation and gene-editing facilities</a:t>
            </a:r>
          </a:p>
          <a:p>
            <a:pPr algn="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Public knockout mutant resources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3FD183F5-ABC1-4B4F-AA33-13EE46D07AD1}"/>
              </a:ext>
            </a:extLst>
          </p:cNvPr>
          <p:cNvSpPr txBox="1"/>
          <p:nvPr/>
        </p:nvSpPr>
        <p:spPr>
          <a:xfrm>
            <a:off x="16912" y="2197708"/>
            <a:ext cx="3739116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Simplified access and retrieval from public databases</a:t>
            </a:r>
          </a:p>
          <a:p>
            <a:pPr algn="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High-quality annotations for key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inbreds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Improved tools for integration of omics data</a:t>
            </a:r>
          </a:p>
        </p:txBody>
      </p:sp>
      <p:sp>
        <p:nvSpPr>
          <p:cNvPr id="88" name="Speech Bubble: Rectangle 87">
            <a:extLst>
              <a:ext uri="{FF2B5EF4-FFF2-40B4-BE49-F238E27FC236}">
                <a16:creationId xmlns:a16="http://schemas.microsoft.com/office/drawing/2014/main" xmlns="" id="{DFDC2896-5DE8-4A64-B603-65297F28049D}"/>
              </a:ext>
            </a:extLst>
          </p:cNvPr>
          <p:cNvSpPr/>
          <p:nvPr/>
        </p:nvSpPr>
        <p:spPr>
          <a:xfrm>
            <a:off x="128063" y="723158"/>
            <a:ext cx="3659387" cy="1441781"/>
          </a:xfrm>
          <a:prstGeom prst="wedgeRectCallout">
            <a:avLst>
              <a:gd name="adj1" fmla="val 61803"/>
              <a:gd name="adj2" fmla="val 175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peech Bubble: Rectangle 88">
            <a:extLst>
              <a:ext uri="{FF2B5EF4-FFF2-40B4-BE49-F238E27FC236}">
                <a16:creationId xmlns:a16="http://schemas.microsoft.com/office/drawing/2014/main" xmlns="" id="{8F6933A7-A861-407E-9AD6-7DDC8CBBE3E5}"/>
              </a:ext>
            </a:extLst>
          </p:cNvPr>
          <p:cNvSpPr/>
          <p:nvPr/>
        </p:nvSpPr>
        <p:spPr>
          <a:xfrm>
            <a:off x="104175" y="2194923"/>
            <a:ext cx="3747048" cy="1915936"/>
          </a:xfrm>
          <a:prstGeom prst="wedgeRectCallout">
            <a:avLst>
              <a:gd name="adj1" fmla="val 60638"/>
              <a:gd name="adj2" fmla="val -268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peech Bubble: Rectangle 89">
            <a:extLst>
              <a:ext uri="{FF2B5EF4-FFF2-40B4-BE49-F238E27FC236}">
                <a16:creationId xmlns:a16="http://schemas.microsoft.com/office/drawing/2014/main" xmlns="" id="{02BDD02D-06D9-4F9B-9C77-B5882453AA2A}"/>
              </a:ext>
            </a:extLst>
          </p:cNvPr>
          <p:cNvSpPr/>
          <p:nvPr/>
        </p:nvSpPr>
        <p:spPr>
          <a:xfrm>
            <a:off x="187468" y="4217793"/>
            <a:ext cx="3691580" cy="736937"/>
          </a:xfrm>
          <a:prstGeom prst="wedgeRectCallout">
            <a:avLst>
              <a:gd name="adj1" fmla="val 59245"/>
              <a:gd name="adj2" fmla="val -1110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CFCF3517-1C84-4571-A0A4-96BA29801013}"/>
              </a:ext>
            </a:extLst>
          </p:cNvPr>
          <p:cNvSpPr txBox="1"/>
          <p:nvPr/>
        </p:nvSpPr>
        <p:spPr>
          <a:xfrm>
            <a:off x="111228" y="4303921"/>
            <a:ext cx="3666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$ for graduate students to attend maize meetings</a:t>
            </a:r>
          </a:p>
        </p:txBody>
      </p:sp>
    </p:spTree>
    <p:extLst>
      <p:ext uri="{BB962C8B-B14F-4D97-AF65-F5344CB8AC3E}">
        <p14:creationId xmlns:p14="http://schemas.microsoft.com/office/powerpoint/2010/main" val="275597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4617C3-8B1A-407E-9E48-B4D854CF1BE9}"/>
              </a:ext>
            </a:extLst>
          </p:cNvPr>
          <p:cNvSpPr txBox="1"/>
          <p:nvPr/>
        </p:nvSpPr>
        <p:spPr>
          <a:xfrm>
            <a:off x="483909" y="191638"/>
            <a:ext cx="4408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Community-level priorities?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7BA067-3E5B-49D1-B2C3-23F0A017B8FA}"/>
              </a:ext>
            </a:extLst>
          </p:cNvPr>
          <p:cNvSpPr txBox="1"/>
          <p:nvPr/>
        </p:nvSpPr>
        <p:spPr>
          <a:xfrm>
            <a:off x="4977169" y="834506"/>
            <a:ext cx="2560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Collective priorities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DECC048-3C93-4344-B9D7-8368E8C31810}"/>
              </a:ext>
            </a:extLst>
          </p:cNvPr>
          <p:cNvSpPr/>
          <p:nvPr/>
        </p:nvSpPr>
        <p:spPr>
          <a:xfrm>
            <a:off x="4301047" y="1350336"/>
            <a:ext cx="4625922" cy="44330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6F37E60-0C1A-455E-8556-BA370E65AB85}"/>
              </a:ext>
            </a:extLst>
          </p:cNvPr>
          <p:cNvSpPr txBox="1"/>
          <p:nvPr/>
        </p:nvSpPr>
        <p:spPr>
          <a:xfrm>
            <a:off x="5521401" y="6264873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Importance (5 high)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57782CDB-DCD6-4EF0-8C02-171C9BB1FC7C}"/>
              </a:ext>
            </a:extLst>
          </p:cNvPr>
          <p:cNvCxnSpPr/>
          <p:nvPr/>
        </p:nvCxnSpPr>
        <p:spPr>
          <a:xfrm>
            <a:off x="5227165" y="5773200"/>
            <a:ext cx="0" cy="1329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32B88342-3EA9-4B9F-A55C-0E4B2046D302}"/>
              </a:ext>
            </a:extLst>
          </p:cNvPr>
          <p:cNvCxnSpPr/>
          <p:nvPr/>
        </p:nvCxnSpPr>
        <p:spPr>
          <a:xfrm>
            <a:off x="6152116" y="5779374"/>
            <a:ext cx="0" cy="1329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A58365E2-BB3B-4EEF-8E8B-8A41669D1778}"/>
              </a:ext>
            </a:extLst>
          </p:cNvPr>
          <p:cNvCxnSpPr/>
          <p:nvPr/>
        </p:nvCxnSpPr>
        <p:spPr>
          <a:xfrm>
            <a:off x="7077067" y="5772715"/>
            <a:ext cx="0" cy="1329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800EC91A-72CE-4B8A-8A0F-DC01DAD66FA0}"/>
              </a:ext>
            </a:extLst>
          </p:cNvPr>
          <p:cNvCxnSpPr/>
          <p:nvPr/>
        </p:nvCxnSpPr>
        <p:spPr>
          <a:xfrm>
            <a:off x="8002018" y="5786032"/>
            <a:ext cx="0" cy="1329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32A17C09-9F1C-4CED-ACF2-2CB35B28063D}"/>
              </a:ext>
            </a:extLst>
          </p:cNvPr>
          <p:cNvCxnSpPr/>
          <p:nvPr/>
        </p:nvCxnSpPr>
        <p:spPr>
          <a:xfrm>
            <a:off x="8926969" y="5786032"/>
            <a:ext cx="0" cy="1329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2942077B-4BF8-4CAB-AAEB-6ECB250B7840}"/>
              </a:ext>
            </a:extLst>
          </p:cNvPr>
          <p:cNvCxnSpPr/>
          <p:nvPr/>
        </p:nvCxnSpPr>
        <p:spPr>
          <a:xfrm>
            <a:off x="4302214" y="5752740"/>
            <a:ext cx="0" cy="1329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0DDE997-47D4-4335-A794-08484D4750CE}"/>
              </a:ext>
            </a:extLst>
          </p:cNvPr>
          <p:cNvSpPr txBox="1"/>
          <p:nvPr/>
        </p:nvSpPr>
        <p:spPr>
          <a:xfrm>
            <a:off x="4180083" y="5928415"/>
            <a:ext cx="496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0            1             2             3            4            5  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B3D9FD2A-1C1C-493B-8E18-313FF7476578}"/>
              </a:ext>
            </a:extLst>
          </p:cNvPr>
          <p:cNvSpPr/>
          <p:nvPr/>
        </p:nvSpPr>
        <p:spPr>
          <a:xfrm>
            <a:off x="4301050" y="2309366"/>
            <a:ext cx="2905275" cy="929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BE47A53C-DF2F-400D-A289-65B276BF47B6}"/>
              </a:ext>
            </a:extLst>
          </p:cNvPr>
          <p:cNvSpPr/>
          <p:nvPr/>
        </p:nvSpPr>
        <p:spPr>
          <a:xfrm>
            <a:off x="4301048" y="2137741"/>
            <a:ext cx="2905277" cy="929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F03C9375-2EFD-4D83-AA3F-6B6F2E8162E8}"/>
              </a:ext>
            </a:extLst>
          </p:cNvPr>
          <p:cNvSpPr/>
          <p:nvPr/>
        </p:nvSpPr>
        <p:spPr>
          <a:xfrm>
            <a:off x="4301048" y="1966805"/>
            <a:ext cx="3130466" cy="929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91E3E053-CD35-4203-8771-B7FE4B112710}"/>
              </a:ext>
            </a:extLst>
          </p:cNvPr>
          <p:cNvSpPr/>
          <p:nvPr/>
        </p:nvSpPr>
        <p:spPr>
          <a:xfrm>
            <a:off x="4301048" y="1787421"/>
            <a:ext cx="3512603" cy="9293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3DC8BFFE-2344-4AD4-98BB-8F0A7E39948F}"/>
              </a:ext>
            </a:extLst>
          </p:cNvPr>
          <p:cNvSpPr/>
          <p:nvPr/>
        </p:nvSpPr>
        <p:spPr>
          <a:xfrm>
            <a:off x="4301047" y="1622262"/>
            <a:ext cx="3758263" cy="9293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19E3A68F-8D5A-4EDD-BB80-0BCFF0811517}"/>
              </a:ext>
            </a:extLst>
          </p:cNvPr>
          <p:cNvSpPr/>
          <p:nvPr/>
        </p:nvSpPr>
        <p:spPr>
          <a:xfrm>
            <a:off x="4301048" y="1445658"/>
            <a:ext cx="3935683" cy="9293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A7DFEA71-39A5-4F30-8B5C-3321AC71E2D5}"/>
              </a:ext>
            </a:extLst>
          </p:cNvPr>
          <p:cNvSpPr/>
          <p:nvPr/>
        </p:nvSpPr>
        <p:spPr>
          <a:xfrm>
            <a:off x="4302034" y="3235843"/>
            <a:ext cx="3086039" cy="815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B8D8DD8A-930C-4442-98BD-1F962DAECEAC}"/>
              </a:ext>
            </a:extLst>
          </p:cNvPr>
          <p:cNvSpPr/>
          <p:nvPr/>
        </p:nvSpPr>
        <p:spPr>
          <a:xfrm>
            <a:off x="4302032" y="3085198"/>
            <a:ext cx="3235453" cy="815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EEAF5676-7A4C-4845-8019-8F3A779AEB28}"/>
              </a:ext>
            </a:extLst>
          </p:cNvPr>
          <p:cNvSpPr/>
          <p:nvPr/>
        </p:nvSpPr>
        <p:spPr>
          <a:xfrm>
            <a:off x="4302032" y="2935156"/>
            <a:ext cx="3235453" cy="815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ED12CA0A-8253-4A27-A166-9CFAEA167B0E}"/>
              </a:ext>
            </a:extLst>
          </p:cNvPr>
          <p:cNvSpPr/>
          <p:nvPr/>
        </p:nvSpPr>
        <p:spPr>
          <a:xfrm>
            <a:off x="4302032" y="2777699"/>
            <a:ext cx="3394978" cy="8157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C85D27EC-FC93-4CF3-8512-2D21F3E95270}"/>
              </a:ext>
            </a:extLst>
          </p:cNvPr>
          <p:cNvSpPr/>
          <p:nvPr/>
        </p:nvSpPr>
        <p:spPr>
          <a:xfrm>
            <a:off x="4302031" y="2632728"/>
            <a:ext cx="3821147" cy="8157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5410A3F5-CCE9-4ABB-8EC6-5A8C708E7C2D}"/>
              </a:ext>
            </a:extLst>
          </p:cNvPr>
          <p:cNvSpPr/>
          <p:nvPr/>
        </p:nvSpPr>
        <p:spPr>
          <a:xfrm>
            <a:off x="4302032" y="2477712"/>
            <a:ext cx="3922747" cy="8157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5D90D81A-9C16-4E11-897D-CCFA83D38CF9}"/>
              </a:ext>
            </a:extLst>
          </p:cNvPr>
          <p:cNvSpPr/>
          <p:nvPr/>
        </p:nvSpPr>
        <p:spPr>
          <a:xfrm>
            <a:off x="4316213" y="3384373"/>
            <a:ext cx="2761840" cy="815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E97A82F4-8F74-43D1-A5F9-A66CE95597C3}"/>
              </a:ext>
            </a:extLst>
          </p:cNvPr>
          <p:cNvSpPr/>
          <p:nvPr/>
        </p:nvSpPr>
        <p:spPr>
          <a:xfrm>
            <a:off x="4314053" y="3538471"/>
            <a:ext cx="2764000" cy="815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CFF38F64-861F-49C5-97A4-DD6DF300FC4E}"/>
              </a:ext>
            </a:extLst>
          </p:cNvPr>
          <p:cNvSpPr/>
          <p:nvPr/>
        </p:nvSpPr>
        <p:spPr>
          <a:xfrm>
            <a:off x="4301046" y="4376790"/>
            <a:ext cx="2776021" cy="912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B3DF39B3-45B0-4FA4-817B-AB75EEEDFDB1}"/>
              </a:ext>
            </a:extLst>
          </p:cNvPr>
          <p:cNvSpPr/>
          <p:nvPr/>
        </p:nvSpPr>
        <p:spPr>
          <a:xfrm>
            <a:off x="4301046" y="4208960"/>
            <a:ext cx="3116597" cy="912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53D7DF28-BB96-4A3C-915B-B5DD42300A5D}"/>
              </a:ext>
            </a:extLst>
          </p:cNvPr>
          <p:cNvSpPr/>
          <p:nvPr/>
        </p:nvSpPr>
        <p:spPr>
          <a:xfrm>
            <a:off x="4301047" y="4032835"/>
            <a:ext cx="3116596" cy="912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F5A34EF4-89C6-453C-BDDD-4EC2754868A8}"/>
              </a:ext>
            </a:extLst>
          </p:cNvPr>
          <p:cNvSpPr/>
          <p:nvPr/>
        </p:nvSpPr>
        <p:spPr>
          <a:xfrm>
            <a:off x="4301046" y="3870677"/>
            <a:ext cx="3224173" cy="912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A56250C6-4323-4CE8-A147-B9CC1C402FBC}"/>
              </a:ext>
            </a:extLst>
          </p:cNvPr>
          <p:cNvSpPr/>
          <p:nvPr/>
        </p:nvSpPr>
        <p:spPr>
          <a:xfrm>
            <a:off x="4301046" y="3697281"/>
            <a:ext cx="3700972" cy="9124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80D58720-8564-4DFC-AD0F-352EF97B8227}"/>
              </a:ext>
            </a:extLst>
          </p:cNvPr>
          <p:cNvSpPr/>
          <p:nvPr/>
        </p:nvSpPr>
        <p:spPr>
          <a:xfrm>
            <a:off x="4298169" y="4690205"/>
            <a:ext cx="2776021" cy="8130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2D11BB59-72C2-4477-8E06-009236AA8FC8}"/>
              </a:ext>
            </a:extLst>
          </p:cNvPr>
          <p:cNvSpPr/>
          <p:nvPr/>
        </p:nvSpPr>
        <p:spPr>
          <a:xfrm>
            <a:off x="4298170" y="4535709"/>
            <a:ext cx="3085866" cy="8130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DFA22841-843B-4E3F-BEF1-CA32946E2C8B}"/>
              </a:ext>
            </a:extLst>
          </p:cNvPr>
          <p:cNvSpPr/>
          <p:nvPr/>
        </p:nvSpPr>
        <p:spPr>
          <a:xfrm>
            <a:off x="4298173" y="5463798"/>
            <a:ext cx="2547982" cy="860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689AE8D7-9CDF-40B8-A360-4ABF52E6FFCB}"/>
              </a:ext>
            </a:extLst>
          </p:cNvPr>
          <p:cNvSpPr/>
          <p:nvPr/>
        </p:nvSpPr>
        <p:spPr>
          <a:xfrm>
            <a:off x="4298170" y="5304907"/>
            <a:ext cx="2840831" cy="860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3996DF84-A6B6-494B-B350-DA48EC8D27C8}"/>
              </a:ext>
            </a:extLst>
          </p:cNvPr>
          <p:cNvSpPr/>
          <p:nvPr/>
        </p:nvSpPr>
        <p:spPr>
          <a:xfrm>
            <a:off x="4298170" y="5146654"/>
            <a:ext cx="3175513" cy="860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516C6585-E5E7-47AC-9CE7-A9D278A635B0}"/>
              </a:ext>
            </a:extLst>
          </p:cNvPr>
          <p:cNvSpPr/>
          <p:nvPr/>
        </p:nvSpPr>
        <p:spPr>
          <a:xfrm>
            <a:off x="4298170" y="4980579"/>
            <a:ext cx="3265160" cy="860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C94B4825-6646-4C31-9C0B-83E7579FFB25}"/>
              </a:ext>
            </a:extLst>
          </p:cNvPr>
          <p:cNvSpPr/>
          <p:nvPr/>
        </p:nvSpPr>
        <p:spPr>
          <a:xfrm>
            <a:off x="4298169" y="4827674"/>
            <a:ext cx="3713985" cy="8603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1F7CAB24-59CB-4A28-BC7F-C6C63151B6A1}"/>
              </a:ext>
            </a:extLst>
          </p:cNvPr>
          <p:cNvSpPr/>
          <p:nvPr/>
        </p:nvSpPr>
        <p:spPr>
          <a:xfrm>
            <a:off x="4312351" y="5620457"/>
            <a:ext cx="3537850" cy="8603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476BA0B-9B2C-4660-93DC-29EEA4D3D6A5}"/>
              </a:ext>
            </a:extLst>
          </p:cNvPr>
          <p:cNvCxnSpPr>
            <a:cxnSpLocks/>
          </p:cNvCxnSpPr>
          <p:nvPr/>
        </p:nvCxnSpPr>
        <p:spPr>
          <a:xfrm>
            <a:off x="7608049" y="1350336"/>
            <a:ext cx="7401" cy="4356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DABC9E6C-42F7-4924-BF28-7538D8F8DB74}"/>
              </a:ext>
            </a:extLst>
          </p:cNvPr>
          <p:cNvSpPr txBox="1"/>
          <p:nvPr/>
        </p:nvSpPr>
        <p:spPr>
          <a:xfrm>
            <a:off x="-74590" y="781992"/>
            <a:ext cx="3803445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Maize stock centers</a:t>
            </a:r>
          </a:p>
          <a:p>
            <a:pPr algn="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Transformation and gene-editing facilities</a:t>
            </a:r>
          </a:p>
          <a:p>
            <a:pPr algn="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Public knockout mutant resources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3FD183F5-ABC1-4B4F-AA33-13EE46D07AD1}"/>
              </a:ext>
            </a:extLst>
          </p:cNvPr>
          <p:cNvSpPr txBox="1"/>
          <p:nvPr/>
        </p:nvSpPr>
        <p:spPr>
          <a:xfrm>
            <a:off x="16912" y="2197708"/>
            <a:ext cx="3739116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Simplified access and retrieval from public databases</a:t>
            </a:r>
          </a:p>
          <a:p>
            <a:pPr algn="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High-quality annotations for key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inbreds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Improved tools for integration of omics data</a:t>
            </a:r>
          </a:p>
        </p:txBody>
      </p:sp>
      <p:sp>
        <p:nvSpPr>
          <p:cNvPr id="88" name="Speech Bubble: Rectangle 87">
            <a:extLst>
              <a:ext uri="{FF2B5EF4-FFF2-40B4-BE49-F238E27FC236}">
                <a16:creationId xmlns:a16="http://schemas.microsoft.com/office/drawing/2014/main" xmlns="" id="{DFDC2896-5DE8-4A64-B603-65297F28049D}"/>
              </a:ext>
            </a:extLst>
          </p:cNvPr>
          <p:cNvSpPr/>
          <p:nvPr/>
        </p:nvSpPr>
        <p:spPr>
          <a:xfrm>
            <a:off x="128063" y="723158"/>
            <a:ext cx="3659387" cy="1441781"/>
          </a:xfrm>
          <a:prstGeom prst="wedgeRectCallout">
            <a:avLst>
              <a:gd name="adj1" fmla="val 61803"/>
              <a:gd name="adj2" fmla="val 175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peech Bubble: Rectangle 88">
            <a:extLst>
              <a:ext uri="{FF2B5EF4-FFF2-40B4-BE49-F238E27FC236}">
                <a16:creationId xmlns:a16="http://schemas.microsoft.com/office/drawing/2014/main" xmlns="" id="{8F6933A7-A861-407E-9AD6-7DDC8CBBE3E5}"/>
              </a:ext>
            </a:extLst>
          </p:cNvPr>
          <p:cNvSpPr/>
          <p:nvPr/>
        </p:nvSpPr>
        <p:spPr>
          <a:xfrm>
            <a:off x="104175" y="2194923"/>
            <a:ext cx="3747048" cy="1915936"/>
          </a:xfrm>
          <a:prstGeom prst="wedgeRectCallout">
            <a:avLst>
              <a:gd name="adj1" fmla="val 60638"/>
              <a:gd name="adj2" fmla="val -268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peech Bubble: Rectangle 89">
            <a:extLst>
              <a:ext uri="{FF2B5EF4-FFF2-40B4-BE49-F238E27FC236}">
                <a16:creationId xmlns:a16="http://schemas.microsoft.com/office/drawing/2014/main" xmlns="" id="{02BDD02D-06D9-4F9B-9C77-B5882453AA2A}"/>
              </a:ext>
            </a:extLst>
          </p:cNvPr>
          <p:cNvSpPr/>
          <p:nvPr/>
        </p:nvSpPr>
        <p:spPr>
          <a:xfrm>
            <a:off x="187468" y="4217793"/>
            <a:ext cx="3691580" cy="736937"/>
          </a:xfrm>
          <a:prstGeom prst="wedgeRectCallout">
            <a:avLst>
              <a:gd name="adj1" fmla="val 59245"/>
              <a:gd name="adj2" fmla="val -1110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CFCF3517-1C84-4571-A0A4-96BA29801013}"/>
              </a:ext>
            </a:extLst>
          </p:cNvPr>
          <p:cNvSpPr txBox="1"/>
          <p:nvPr/>
        </p:nvSpPr>
        <p:spPr>
          <a:xfrm>
            <a:off x="111228" y="4303921"/>
            <a:ext cx="3666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$ for graduate students to attend maize meetings</a:t>
            </a:r>
          </a:p>
        </p:txBody>
      </p:sp>
      <p:sp>
        <p:nvSpPr>
          <p:cNvPr id="91" name="Speech Bubble: Rectangle 90">
            <a:extLst>
              <a:ext uri="{FF2B5EF4-FFF2-40B4-BE49-F238E27FC236}">
                <a16:creationId xmlns:a16="http://schemas.microsoft.com/office/drawing/2014/main" xmlns="" id="{4F549DC9-3767-4934-9D3E-20539E110940}"/>
              </a:ext>
            </a:extLst>
          </p:cNvPr>
          <p:cNvSpPr/>
          <p:nvPr/>
        </p:nvSpPr>
        <p:spPr>
          <a:xfrm>
            <a:off x="159642" y="5126463"/>
            <a:ext cx="3763527" cy="666412"/>
          </a:xfrm>
          <a:prstGeom prst="wedgeRectCallout">
            <a:avLst>
              <a:gd name="adj1" fmla="val 59203"/>
              <a:gd name="adj2" fmla="val -891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9AF5F015-0C4A-40C3-96BB-86092ACB917B}"/>
              </a:ext>
            </a:extLst>
          </p:cNvPr>
          <p:cNvSpPr txBox="1"/>
          <p:nvPr/>
        </p:nvSpPr>
        <p:spPr>
          <a:xfrm>
            <a:off x="53959" y="5147795"/>
            <a:ext cx="3735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4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Broaden participation 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MAGNet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-like programs</a:t>
            </a:r>
          </a:p>
        </p:txBody>
      </p:sp>
    </p:spTree>
    <p:extLst>
      <p:ext uri="{BB962C8B-B14F-4D97-AF65-F5344CB8AC3E}">
        <p14:creationId xmlns:p14="http://schemas.microsoft.com/office/powerpoint/2010/main" val="650338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4617C3-8B1A-407E-9E48-B4D854CF1BE9}"/>
              </a:ext>
            </a:extLst>
          </p:cNvPr>
          <p:cNvSpPr txBox="1"/>
          <p:nvPr/>
        </p:nvSpPr>
        <p:spPr>
          <a:xfrm>
            <a:off x="483909" y="191638"/>
            <a:ext cx="4408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Community-level priorities?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7BA067-3E5B-49D1-B2C3-23F0A017B8FA}"/>
              </a:ext>
            </a:extLst>
          </p:cNvPr>
          <p:cNvSpPr txBox="1"/>
          <p:nvPr/>
        </p:nvSpPr>
        <p:spPr>
          <a:xfrm>
            <a:off x="4977169" y="834506"/>
            <a:ext cx="2560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Collective priorities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DECC048-3C93-4344-B9D7-8368E8C31810}"/>
              </a:ext>
            </a:extLst>
          </p:cNvPr>
          <p:cNvSpPr/>
          <p:nvPr/>
        </p:nvSpPr>
        <p:spPr>
          <a:xfrm>
            <a:off x="4301047" y="1350336"/>
            <a:ext cx="4625922" cy="44330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6F37E60-0C1A-455E-8556-BA370E65AB85}"/>
              </a:ext>
            </a:extLst>
          </p:cNvPr>
          <p:cNvSpPr txBox="1"/>
          <p:nvPr/>
        </p:nvSpPr>
        <p:spPr>
          <a:xfrm>
            <a:off x="5521401" y="6264873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Importance (5 high)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57782CDB-DCD6-4EF0-8C02-171C9BB1FC7C}"/>
              </a:ext>
            </a:extLst>
          </p:cNvPr>
          <p:cNvCxnSpPr/>
          <p:nvPr/>
        </p:nvCxnSpPr>
        <p:spPr>
          <a:xfrm>
            <a:off x="5227165" y="5773200"/>
            <a:ext cx="0" cy="1329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32B88342-3EA9-4B9F-A55C-0E4B2046D302}"/>
              </a:ext>
            </a:extLst>
          </p:cNvPr>
          <p:cNvCxnSpPr/>
          <p:nvPr/>
        </p:nvCxnSpPr>
        <p:spPr>
          <a:xfrm>
            <a:off x="6152116" y="5779374"/>
            <a:ext cx="0" cy="1329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A58365E2-BB3B-4EEF-8E8B-8A41669D1778}"/>
              </a:ext>
            </a:extLst>
          </p:cNvPr>
          <p:cNvCxnSpPr/>
          <p:nvPr/>
        </p:nvCxnSpPr>
        <p:spPr>
          <a:xfrm>
            <a:off x="7077067" y="5772715"/>
            <a:ext cx="0" cy="1329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800EC91A-72CE-4B8A-8A0F-DC01DAD66FA0}"/>
              </a:ext>
            </a:extLst>
          </p:cNvPr>
          <p:cNvCxnSpPr/>
          <p:nvPr/>
        </p:nvCxnSpPr>
        <p:spPr>
          <a:xfrm>
            <a:off x="8002018" y="5786032"/>
            <a:ext cx="0" cy="1329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32A17C09-9F1C-4CED-ACF2-2CB35B28063D}"/>
              </a:ext>
            </a:extLst>
          </p:cNvPr>
          <p:cNvCxnSpPr/>
          <p:nvPr/>
        </p:nvCxnSpPr>
        <p:spPr>
          <a:xfrm>
            <a:off x="8926969" y="5786032"/>
            <a:ext cx="0" cy="1329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2942077B-4BF8-4CAB-AAEB-6ECB250B7840}"/>
              </a:ext>
            </a:extLst>
          </p:cNvPr>
          <p:cNvCxnSpPr/>
          <p:nvPr/>
        </p:nvCxnSpPr>
        <p:spPr>
          <a:xfrm>
            <a:off x="4302214" y="5752740"/>
            <a:ext cx="0" cy="1329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0DDE997-47D4-4335-A794-08484D4750CE}"/>
              </a:ext>
            </a:extLst>
          </p:cNvPr>
          <p:cNvSpPr txBox="1"/>
          <p:nvPr/>
        </p:nvSpPr>
        <p:spPr>
          <a:xfrm>
            <a:off x="4180083" y="5928415"/>
            <a:ext cx="496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0            1             2             3            4            5  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B3D9FD2A-1C1C-493B-8E18-313FF7476578}"/>
              </a:ext>
            </a:extLst>
          </p:cNvPr>
          <p:cNvSpPr/>
          <p:nvPr/>
        </p:nvSpPr>
        <p:spPr>
          <a:xfrm>
            <a:off x="4301050" y="2309366"/>
            <a:ext cx="2905275" cy="929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BE47A53C-DF2F-400D-A289-65B276BF47B6}"/>
              </a:ext>
            </a:extLst>
          </p:cNvPr>
          <p:cNvSpPr/>
          <p:nvPr/>
        </p:nvSpPr>
        <p:spPr>
          <a:xfrm>
            <a:off x="4301048" y="2137741"/>
            <a:ext cx="2905277" cy="929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F03C9375-2EFD-4D83-AA3F-6B6F2E8162E8}"/>
              </a:ext>
            </a:extLst>
          </p:cNvPr>
          <p:cNvSpPr/>
          <p:nvPr/>
        </p:nvSpPr>
        <p:spPr>
          <a:xfrm>
            <a:off x="4301048" y="1966805"/>
            <a:ext cx="3130466" cy="929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91E3E053-CD35-4203-8771-B7FE4B112710}"/>
              </a:ext>
            </a:extLst>
          </p:cNvPr>
          <p:cNvSpPr/>
          <p:nvPr/>
        </p:nvSpPr>
        <p:spPr>
          <a:xfrm>
            <a:off x="4301048" y="1787421"/>
            <a:ext cx="3512603" cy="9293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3DC8BFFE-2344-4AD4-98BB-8F0A7E39948F}"/>
              </a:ext>
            </a:extLst>
          </p:cNvPr>
          <p:cNvSpPr/>
          <p:nvPr/>
        </p:nvSpPr>
        <p:spPr>
          <a:xfrm>
            <a:off x="4301047" y="1622262"/>
            <a:ext cx="3758263" cy="9293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19E3A68F-8D5A-4EDD-BB80-0BCFF0811517}"/>
              </a:ext>
            </a:extLst>
          </p:cNvPr>
          <p:cNvSpPr/>
          <p:nvPr/>
        </p:nvSpPr>
        <p:spPr>
          <a:xfrm>
            <a:off x="4301048" y="1445658"/>
            <a:ext cx="3935683" cy="9293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A7DFEA71-39A5-4F30-8B5C-3321AC71E2D5}"/>
              </a:ext>
            </a:extLst>
          </p:cNvPr>
          <p:cNvSpPr/>
          <p:nvPr/>
        </p:nvSpPr>
        <p:spPr>
          <a:xfrm>
            <a:off x="4302034" y="3235843"/>
            <a:ext cx="3086039" cy="815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B8D8DD8A-930C-4442-98BD-1F962DAECEAC}"/>
              </a:ext>
            </a:extLst>
          </p:cNvPr>
          <p:cNvSpPr/>
          <p:nvPr/>
        </p:nvSpPr>
        <p:spPr>
          <a:xfrm>
            <a:off x="4302032" y="3085198"/>
            <a:ext cx="3235453" cy="815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EEAF5676-7A4C-4845-8019-8F3A779AEB28}"/>
              </a:ext>
            </a:extLst>
          </p:cNvPr>
          <p:cNvSpPr/>
          <p:nvPr/>
        </p:nvSpPr>
        <p:spPr>
          <a:xfrm>
            <a:off x="4302032" y="2935156"/>
            <a:ext cx="3235453" cy="815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ED12CA0A-8253-4A27-A166-9CFAEA167B0E}"/>
              </a:ext>
            </a:extLst>
          </p:cNvPr>
          <p:cNvSpPr/>
          <p:nvPr/>
        </p:nvSpPr>
        <p:spPr>
          <a:xfrm>
            <a:off x="4302032" y="2777699"/>
            <a:ext cx="3394978" cy="8157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C85D27EC-FC93-4CF3-8512-2D21F3E95270}"/>
              </a:ext>
            </a:extLst>
          </p:cNvPr>
          <p:cNvSpPr/>
          <p:nvPr/>
        </p:nvSpPr>
        <p:spPr>
          <a:xfrm>
            <a:off x="4302031" y="2632728"/>
            <a:ext cx="3821147" cy="8157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5410A3F5-CCE9-4ABB-8EC6-5A8C708E7C2D}"/>
              </a:ext>
            </a:extLst>
          </p:cNvPr>
          <p:cNvSpPr/>
          <p:nvPr/>
        </p:nvSpPr>
        <p:spPr>
          <a:xfrm>
            <a:off x="4302032" y="2477712"/>
            <a:ext cx="3922747" cy="8157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5D90D81A-9C16-4E11-897D-CCFA83D38CF9}"/>
              </a:ext>
            </a:extLst>
          </p:cNvPr>
          <p:cNvSpPr/>
          <p:nvPr/>
        </p:nvSpPr>
        <p:spPr>
          <a:xfrm>
            <a:off x="4316213" y="3384373"/>
            <a:ext cx="2761840" cy="815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E97A82F4-8F74-43D1-A5F9-A66CE95597C3}"/>
              </a:ext>
            </a:extLst>
          </p:cNvPr>
          <p:cNvSpPr/>
          <p:nvPr/>
        </p:nvSpPr>
        <p:spPr>
          <a:xfrm>
            <a:off x="4314053" y="3538471"/>
            <a:ext cx="2764000" cy="815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CFF38F64-861F-49C5-97A4-DD6DF300FC4E}"/>
              </a:ext>
            </a:extLst>
          </p:cNvPr>
          <p:cNvSpPr/>
          <p:nvPr/>
        </p:nvSpPr>
        <p:spPr>
          <a:xfrm>
            <a:off x="4301046" y="4376790"/>
            <a:ext cx="2776021" cy="912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B3DF39B3-45B0-4FA4-817B-AB75EEEDFDB1}"/>
              </a:ext>
            </a:extLst>
          </p:cNvPr>
          <p:cNvSpPr/>
          <p:nvPr/>
        </p:nvSpPr>
        <p:spPr>
          <a:xfrm>
            <a:off x="4301046" y="4208960"/>
            <a:ext cx="3116597" cy="912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53D7DF28-BB96-4A3C-915B-B5DD42300A5D}"/>
              </a:ext>
            </a:extLst>
          </p:cNvPr>
          <p:cNvSpPr/>
          <p:nvPr/>
        </p:nvSpPr>
        <p:spPr>
          <a:xfrm>
            <a:off x="4301047" y="4032835"/>
            <a:ext cx="3116596" cy="912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F5A34EF4-89C6-453C-BDDD-4EC2754868A8}"/>
              </a:ext>
            </a:extLst>
          </p:cNvPr>
          <p:cNvSpPr/>
          <p:nvPr/>
        </p:nvSpPr>
        <p:spPr>
          <a:xfrm>
            <a:off x="4301046" y="3870677"/>
            <a:ext cx="3224173" cy="912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A56250C6-4323-4CE8-A147-B9CC1C402FBC}"/>
              </a:ext>
            </a:extLst>
          </p:cNvPr>
          <p:cNvSpPr/>
          <p:nvPr/>
        </p:nvSpPr>
        <p:spPr>
          <a:xfrm>
            <a:off x="4301046" y="3697281"/>
            <a:ext cx="3700972" cy="9124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80D58720-8564-4DFC-AD0F-352EF97B8227}"/>
              </a:ext>
            </a:extLst>
          </p:cNvPr>
          <p:cNvSpPr/>
          <p:nvPr/>
        </p:nvSpPr>
        <p:spPr>
          <a:xfrm>
            <a:off x="4298169" y="4690205"/>
            <a:ext cx="2776021" cy="8130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2D11BB59-72C2-4477-8E06-009236AA8FC8}"/>
              </a:ext>
            </a:extLst>
          </p:cNvPr>
          <p:cNvSpPr/>
          <p:nvPr/>
        </p:nvSpPr>
        <p:spPr>
          <a:xfrm>
            <a:off x="4298170" y="4535709"/>
            <a:ext cx="3085866" cy="8130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DFA22841-843B-4E3F-BEF1-CA32946E2C8B}"/>
              </a:ext>
            </a:extLst>
          </p:cNvPr>
          <p:cNvSpPr/>
          <p:nvPr/>
        </p:nvSpPr>
        <p:spPr>
          <a:xfrm>
            <a:off x="4298173" y="5463798"/>
            <a:ext cx="2547982" cy="860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689AE8D7-9CDF-40B8-A360-4ABF52E6FFCB}"/>
              </a:ext>
            </a:extLst>
          </p:cNvPr>
          <p:cNvSpPr/>
          <p:nvPr/>
        </p:nvSpPr>
        <p:spPr>
          <a:xfrm>
            <a:off x="4298170" y="5304907"/>
            <a:ext cx="2840831" cy="860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3996DF84-A6B6-494B-B350-DA48EC8D27C8}"/>
              </a:ext>
            </a:extLst>
          </p:cNvPr>
          <p:cNvSpPr/>
          <p:nvPr/>
        </p:nvSpPr>
        <p:spPr>
          <a:xfrm>
            <a:off x="4298170" y="5146654"/>
            <a:ext cx="3175513" cy="860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516C6585-E5E7-47AC-9CE7-A9D278A635B0}"/>
              </a:ext>
            </a:extLst>
          </p:cNvPr>
          <p:cNvSpPr/>
          <p:nvPr/>
        </p:nvSpPr>
        <p:spPr>
          <a:xfrm>
            <a:off x="4298170" y="4980579"/>
            <a:ext cx="3265160" cy="860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C94B4825-6646-4C31-9C0B-83E7579FFB25}"/>
              </a:ext>
            </a:extLst>
          </p:cNvPr>
          <p:cNvSpPr/>
          <p:nvPr/>
        </p:nvSpPr>
        <p:spPr>
          <a:xfrm>
            <a:off x="4298169" y="4827674"/>
            <a:ext cx="3713985" cy="8603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1F7CAB24-59CB-4A28-BC7F-C6C63151B6A1}"/>
              </a:ext>
            </a:extLst>
          </p:cNvPr>
          <p:cNvSpPr/>
          <p:nvPr/>
        </p:nvSpPr>
        <p:spPr>
          <a:xfrm>
            <a:off x="4312351" y="5620457"/>
            <a:ext cx="3537850" cy="8603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476BA0B-9B2C-4660-93DC-29EEA4D3D6A5}"/>
              </a:ext>
            </a:extLst>
          </p:cNvPr>
          <p:cNvCxnSpPr>
            <a:cxnSpLocks/>
          </p:cNvCxnSpPr>
          <p:nvPr/>
        </p:nvCxnSpPr>
        <p:spPr>
          <a:xfrm>
            <a:off x="7608049" y="1350336"/>
            <a:ext cx="7401" cy="4356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DABC9E6C-42F7-4924-BF28-7538D8F8DB74}"/>
              </a:ext>
            </a:extLst>
          </p:cNvPr>
          <p:cNvSpPr txBox="1"/>
          <p:nvPr/>
        </p:nvSpPr>
        <p:spPr>
          <a:xfrm>
            <a:off x="-74590" y="781992"/>
            <a:ext cx="3803445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Maize stock centers</a:t>
            </a:r>
          </a:p>
          <a:p>
            <a:pPr algn="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Transformation and gene-editing facilities</a:t>
            </a:r>
          </a:p>
          <a:p>
            <a:pPr algn="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Public knockout mutant resources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3FD183F5-ABC1-4B4F-AA33-13EE46D07AD1}"/>
              </a:ext>
            </a:extLst>
          </p:cNvPr>
          <p:cNvSpPr txBox="1"/>
          <p:nvPr/>
        </p:nvSpPr>
        <p:spPr>
          <a:xfrm>
            <a:off x="16912" y="2197708"/>
            <a:ext cx="3739116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Simplified access and retrieval from public databases</a:t>
            </a:r>
          </a:p>
          <a:p>
            <a:pPr algn="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High-quality annotations for key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inbreds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Improved tools for integration of omics data</a:t>
            </a:r>
          </a:p>
        </p:txBody>
      </p:sp>
      <p:sp>
        <p:nvSpPr>
          <p:cNvPr id="88" name="Speech Bubble: Rectangle 87">
            <a:extLst>
              <a:ext uri="{FF2B5EF4-FFF2-40B4-BE49-F238E27FC236}">
                <a16:creationId xmlns:a16="http://schemas.microsoft.com/office/drawing/2014/main" xmlns="" id="{DFDC2896-5DE8-4A64-B603-65297F28049D}"/>
              </a:ext>
            </a:extLst>
          </p:cNvPr>
          <p:cNvSpPr/>
          <p:nvPr/>
        </p:nvSpPr>
        <p:spPr>
          <a:xfrm>
            <a:off x="128063" y="723158"/>
            <a:ext cx="3659387" cy="1441781"/>
          </a:xfrm>
          <a:prstGeom prst="wedgeRectCallout">
            <a:avLst>
              <a:gd name="adj1" fmla="val 61803"/>
              <a:gd name="adj2" fmla="val 175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peech Bubble: Rectangle 88">
            <a:extLst>
              <a:ext uri="{FF2B5EF4-FFF2-40B4-BE49-F238E27FC236}">
                <a16:creationId xmlns:a16="http://schemas.microsoft.com/office/drawing/2014/main" xmlns="" id="{8F6933A7-A861-407E-9AD6-7DDC8CBBE3E5}"/>
              </a:ext>
            </a:extLst>
          </p:cNvPr>
          <p:cNvSpPr/>
          <p:nvPr/>
        </p:nvSpPr>
        <p:spPr>
          <a:xfrm>
            <a:off x="104175" y="2194923"/>
            <a:ext cx="3747048" cy="1915936"/>
          </a:xfrm>
          <a:prstGeom prst="wedgeRectCallout">
            <a:avLst>
              <a:gd name="adj1" fmla="val 60638"/>
              <a:gd name="adj2" fmla="val -268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peech Bubble: Rectangle 89">
            <a:extLst>
              <a:ext uri="{FF2B5EF4-FFF2-40B4-BE49-F238E27FC236}">
                <a16:creationId xmlns:a16="http://schemas.microsoft.com/office/drawing/2014/main" xmlns="" id="{02BDD02D-06D9-4F9B-9C77-B5882453AA2A}"/>
              </a:ext>
            </a:extLst>
          </p:cNvPr>
          <p:cNvSpPr/>
          <p:nvPr/>
        </p:nvSpPr>
        <p:spPr>
          <a:xfrm>
            <a:off x="187468" y="4217793"/>
            <a:ext cx="3691580" cy="736937"/>
          </a:xfrm>
          <a:prstGeom prst="wedgeRectCallout">
            <a:avLst>
              <a:gd name="adj1" fmla="val 59245"/>
              <a:gd name="adj2" fmla="val -1110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CFCF3517-1C84-4571-A0A4-96BA29801013}"/>
              </a:ext>
            </a:extLst>
          </p:cNvPr>
          <p:cNvSpPr txBox="1"/>
          <p:nvPr/>
        </p:nvSpPr>
        <p:spPr>
          <a:xfrm>
            <a:off x="111228" y="4303921"/>
            <a:ext cx="3666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$ for graduate students to attend maize meetings</a:t>
            </a:r>
          </a:p>
        </p:txBody>
      </p:sp>
      <p:sp>
        <p:nvSpPr>
          <p:cNvPr id="91" name="Speech Bubble: Rectangle 90">
            <a:extLst>
              <a:ext uri="{FF2B5EF4-FFF2-40B4-BE49-F238E27FC236}">
                <a16:creationId xmlns:a16="http://schemas.microsoft.com/office/drawing/2014/main" xmlns="" id="{4F549DC9-3767-4934-9D3E-20539E110940}"/>
              </a:ext>
            </a:extLst>
          </p:cNvPr>
          <p:cNvSpPr/>
          <p:nvPr/>
        </p:nvSpPr>
        <p:spPr>
          <a:xfrm>
            <a:off x="159642" y="5126463"/>
            <a:ext cx="3763527" cy="666412"/>
          </a:xfrm>
          <a:prstGeom prst="wedgeRectCallout">
            <a:avLst>
              <a:gd name="adj1" fmla="val 59203"/>
              <a:gd name="adj2" fmla="val -891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9AF5F015-0C4A-40C3-96BB-86092ACB917B}"/>
              </a:ext>
            </a:extLst>
          </p:cNvPr>
          <p:cNvSpPr txBox="1"/>
          <p:nvPr/>
        </p:nvSpPr>
        <p:spPr>
          <a:xfrm>
            <a:off x="53959" y="5147795"/>
            <a:ext cx="3735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4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Broaden participation 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MAGNet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-like programs</a:t>
            </a:r>
          </a:p>
        </p:txBody>
      </p:sp>
      <p:sp>
        <p:nvSpPr>
          <p:cNvPr id="93" name="Speech Bubble: Rectangle 92">
            <a:extLst>
              <a:ext uri="{FF2B5EF4-FFF2-40B4-BE49-F238E27FC236}">
                <a16:creationId xmlns:a16="http://schemas.microsoft.com/office/drawing/2014/main" xmlns="" id="{920688D2-06F8-455A-9B3A-11ABE0088636}"/>
              </a:ext>
            </a:extLst>
          </p:cNvPr>
          <p:cNvSpPr/>
          <p:nvPr/>
        </p:nvSpPr>
        <p:spPr>
          <a:xfrm>
            <a:off x="182532" y="5925129"/>
            <a:ext cx="3735498" cy="666412"/>
          </a:xfrm>
          <a:prstGeom prst="wedgeRectCallout">
            <a:avLst>
              <a:gd name="adj1" fmla="val 59375"/>
              <a:gd name="adj2" fmla="val -8824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B01A1A78-9F18-4D69-93C2-0CC465E9C66F}"/>
              </a:ext>
            </a:extLst>
          </p:cNvPr>
          <p:cNvSpPr txBox="1"/>
          <p:nvPr/>
        </p:nvSpPr>
        <p:spPr>
          <a:xfrm>
            <a:off x="0" y="5947299"/>
            <a:ext cx="3735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4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Help support attendees from the developing world</a:t>
            </a:r>
          </a:p>
        </p:txBody>
      </p:sp>
    </p:spTree>
    <p:extLst>
      <p:ext uri="{BB962C8B-B14F-4D97-AF65-F5344CB8AC3E}">
        <p14:creationId xmlns:p14="http://schemas.microsoft.com/office/powerpoint/2010/main" val="3663523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4617C3-8B1A-407E-9E48-B4D854CF1BE9}"/>
              </a:ext>
            </a:extLst>
          </p:cNvPr>
          <p:cNvSpPr txBox="1"/>
          <p:nvPr/>
        </p:nvSpPr>
        <p:spPr>
          <a:xfrm>
            <a:off x="450482" y="281313"/>
            <a:ext cx="4677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Community-level priorities?   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7BA067-3E5B-49D1-B2C3-23F0A017B8FA}"/>
              </a:ext>
            </a:extLst>
          </p:cNvPr>
          <p:cNvSpPr txBox="1"/>
          <p:nvPr/>
        </p:nvSpPr>
        <p:spPr>
          <a:xfrm>
            <a:off x="3143708" y="1042042"/>
            <a:ext cx="5809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Most important genetic tools and resources?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10DCD9-BBA1-4409-BC46-08E48BAC56A5}"/>
              </a:ext>
            </a:extLst>
          </p:cNvPr>
          <p:cNvSpPr txBox="1"/>
          <p:nvPr/>
        </p:nvSpPr>
        <p:spPr>
          <a:xfrm>
            <a:off x="187336" y="1688144"/>
            <a:ext cx="3803445" cy="3760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Maize stock centers</a:t>
            </a:r>
          </a:p>
          <a:p>
            <a:pPr algn="r"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Transformation and gene-editing facilities</a:t>
            </a:r>
          </a:p>
          <a:p>
            <a:pPr algn="r">
              <a:spcBef>
                <a:spcPts val="400"/>
              </a:spcBef>
              <a:spcAft>
                <a:spcPts val="14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Public knockout mutant resources</a:t>
            </a:r>
          </a:p>
          <a:p>
            <a:pPr algn="r"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Diversity, mapping, breeding populations</a:t>
            </a:r>
          </a:p>
          <a:p>
            <a:pPr algn="r"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Field resources for multi-location testing, winter nurseries</a:t>
            </a:r>
          </a:p>
          <a:p>
            <a:pPr algn="r"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Collections of transgenic marker lines for cell biol.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FB51142-A391-46CE-A013-049C46C9765D}"/>
              </a:ext>
            </a:extLst>
          </p:cNvPr>
          <p:cNvSpPr txBox="1"/>
          <p:nvPr/>
        </p:nvSpPr>
        <p:spPr>
          <a:xfrm>
            <a:off x="5100107" y="600025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Importance (5 high)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DECC048-3C93-4344-B9D7-8368E8C31810}"/>
              </a:ext>
            </a:extLst>
          </p:cNvPr>
          <p:cNvSpPr/>
          <p:nvPr/>
        </p:nvSpPr>
        <p:spPr>
          <a:xfrm>
            <a:off x="4041434" y="1518329"/>
            <a:ext cx="4625922" cy="39048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9284E7-B623-4316-8E52-77EA6F24BF9F}"/>
              </a:ext>
            </a:extLst>
          </p:cNvPr>
          <p:cNvSpPr/>
          <p:nvPr/>
        </p:nvSpPr>
        <p:spPr>
          <a:xfrm>
            <a:off x="4041435" y="4902133"/>
            <a:ext cx="2905275" cy="345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B858757-23A6-4D17-BC4D-C2BF3D338CD3}"/>
              </a:ext>
            </a:extLst>
          </p:cNvPr>
          <p:cNvSpPr/>
          <p:nvPr/>
        </p:nvSpPr>
        <p:spPr>
          <a:xfrm>
            <a:off x="4041433" y="4263492"/>
            <a:ext cx="2905277" cy="34582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5C0A015-D801-4471-ADFF-B38822D02670}"/>
              </a:ext>
            </a:extLst>
          </p:cNvPr>
          <p:cNvSpPr/>
          <p:nvPr/>
        </p:nvSpPr>
        <p:spPr>
          <a:xfrm>
            <a:off x="4041433" y="3627412"/>
            <a:ext cx="3130466" cy="34582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B19E520-5699-4B1C-9FFA-D79CCFBF2A18}"/>
              </a:ext>
            </a:extLst>
          </p:cNvPr>
          <p:cNvSpPr/>
          <p:nvPr/>
        </p:nvSpPr>
        <p:spPr>
          <a:xfrm>
            <a:off x="4041433" y="2959897"/>
            <a:ext cx="3512603" cy="34582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04C525B-6AB8-4826-BC29-E009C8B719FF}"/>
              </a:ext>
            </a:extLst>
          </p:cNvPr>
          <p:cNvSpPr/>
          <p:nvPr/>
        </p:nvSpPr>
        <p:spPr>
          <a:xfrm>
            <a:off x="4041432" y="2345315"/>
            <a:ext cx="3758263" cy="34582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53AEC56-7FC3-4C82-8FBD-6E06DD42374B}"/>
              </a:ext>
            </a:extLst>
          </p:cNvPr>
          <p:cNvSpPr/>
          <p:nvPr/>
        </p:nvSpPr>
        <p:spPr>
          <a:xfrm>
            <a:off x="4041433" y="1688145"/>
            <a:ext cx="3935683" cy="34582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5B3DA6F-C2FE-420D-8043-28476B8A350E}"/>
              </a:ext>
            </a:extLst>
          </p:cNvPr>
          <p:cNvGrpSpPr/>
          <p:nvPr/>
        </p:nvGrpSpPr>
        <p:grpSpPr>
          <a:xfrm>
            <a:off x="4042601" y="5396852"/>
            <a:ext cx="4624755" cy="219129"/>
            <a:chOff x="3967537" y="3836739"/>
            <a:chExt cx="4624755" cy="166199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AE3FD162-EB52-408E-83E5-38C45D6005C5}"/>
                </a:ext>
              </a:extLst>
            </p:cNvPr>
            <p:cNvCxnSpPr/>
            <p:nvPr/>
          </p:nvCxnSpPr>
          <p:spPr>
            <a:xfrm>
              <a:off x="4892488" y="3857199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3A0BA884-BAA4-4A4B-91B7-EE40B7ED42A5}"/>
                </a:ext>
              </a:extLst>
            </p:cNvPr>
            <p:cNvCxnSpPr/>
            <p:nvPr/>
          </p:nvCxnSpPr>
          <p:spPr>
            <a:xfrm>
              <a:off x="5817439" y="3863373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21B024B8-F2AC-455D-B98F-12C2C4AAE287}"/>
                </a:ext>
              </a:extLst>
            </p:cNvPr>
            <p:cNvCxnSpPr/>
            <p:nvPr/>
          </p:nvCxnSpPr>
          <p:spPr>
            <a:xfrm>
              <a:off x="6742390" y="3856714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A3C7AF5A-6406-4666-9997-CD1BDF61F94D}"/>
                </a:ext>
              </a:extLst>
            </p:cNvPr>
            <p:cNvCxnSpPr/>
            <p:nvPr/>
          </p:nvCxnSpPr>
          <p:spPr>
            <a:xfrm>
              <a:off x="7667341" y="3870031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D4C5DA0A-D819-4BC3-AA48-3362DD44F26B}"/>
                </a:ext>
              </a:extLst>
            </p:cNvPr>
            <p:cNvCxnSpPr/>
            <p:nvPr/>
          </p:nvCxnSpPr>
          <p:spPr>
            <a:xfrm>
              <a:off x="8592292" y="3870031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5C7D77EE-A9EE-4139-BF11-A7E73BD04289}"/>
                </a:ext>
              </a:extLst>
            </p:cNvPr>
            <p:cNvCxnSpPr/>
            <p:nvPr/>
          </p:nvCxnSpPr>
          <p:spPr>
            <a:xfrm>
              <a:off x="3967537" y="3836739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87AD252-3A63-4908-9112-A0DADEC6ED41}"/>
              </a:ext>
            </a:extLst>
          </p:cNvPr>
          <p:cNvSpPr txBox="1"/>
          <p:nvPr/>
        </p:nvSpPr>
        <p:spPr>
          <a:xfrm>
            <a:off x="3894512" y="5582470"/>
            <a:ext cx="496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0            1             2             3            4            5   </a:t>
            </a:r>
          </a:p>
        </p:txBody>
      </p:sp>
    </p:spTree>
    <p:extLst>
      <p:ext uri="{BB962C8B-B14F-4D97-AF65-F5344CB8AC3E}">
        <p14:creationId xmlns:p14="http://schemas.microsoft.com/office/powerpoint/2010/main" val="2272541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04DC8F-7B16-4B4B-B684-8C105B9D2C61}"/>
              </a:ext>
            </a:extLst>
          </p:cNvPr>
          <p:cNvSpPr txBox="1"/>
          <p:nvPr/>
        </p:nvSpPr>
        <p:spPr>
          <a:xfrm>
            <a:off x="758214" y="342988"/>
            <a:ext cx="6093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Maize Genetics Community Session: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70336B4-EC09-43E7-A43D-D44203F16D97}"/>
              </a:ext>
            </a:extLst>
          </p:cNvPr>
          <p:cNvSpPr txBox="1"/>
          <p:nvPr/>
        </p:nvSpPr>
        <p:spPr>
          <a:xfrm>
            <a:off x="758213" y="1308779"/>
            <a:ext cx="72764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Update from US funding agencies: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-- Ann Sylvester, Program Director, PGRP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-- Cliff Weil, Rotator, PGRP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-- Karen Cone, Program Director, Genetic Mechanisms, MCB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2B01FD9-2EE7-4929-B9AB-1344D7C8FFBE}"/>
              </a:ext>
            </a:extLst>
          </p:cNvPr>
          <p:cNvSpPr txBox="1"/>
          <p:nvPr/>
        </p:nvSpPr>
        <p:spPr>
          <a:xfrm>
            <a:off x="758213" y="2632218"/>
            <a:ext cx="31181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Update from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MaizeGDB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-- Carson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Andorf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D68068-1506-43CE-8A9F-C889F6611516}"/>
              </a:ext>
            </a:extLst>
          </p:cNvPr>
          <p:cNvSpPr txBox="1"/>
          <p:nvPr/>
        </p:nvSpPr>
        <p:spPr>
          <a:xfrm>
            <a:off x="758213" y="3512949"/>
            <a:ext cx="755847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Update from Maize Genetics Executive Committee (MGEC):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-- Karen Koch, Chair (UF)  ----- Survey highlights and new initiatives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--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Jianming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Yu, Chair-Elect (ISU)    </a:t>
            </a:r>
          </a:p>
        </p:txBody>
      </p:sp>
    </p:spTree>
    <p:extLst>
      <p:ext uri="{BB962C8B-B14F-4D97-AF65-F5344CB8AC3E}">
        <p14:creationId xmlns:p14="http://schemas.microsoft.com/office/powerpoint/2010/main" val="687209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4617C3-8B1A-407E-9E48-B4D854CF1BE9}"/>
              </a:ext>
            </a:extLst>
          </p:cNvPr>
          <p:cNvSpPr txBox="1"/>
          <p:nvPr/>
        </p:nvSpPr>
        <p:spPr>
          <a:xfrm>
            <a:off x="498249" y="263630"/>
            <a:ext cx="4677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Community-level priorities?   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7BA067-3E5B-49D1-B2C3-23F0A017B8FA}"/>
              </a:ext>
            </a:extLst>
          </p:cNvPr>
          <p:cNvSpPr txBox="1"/>
          <p:nvPr/>
        </p:nvSpPr>
        <p:spPr>
          <a:xfrm>
            <a:off x="4072150" y="836752"/>
            <a:ext cx="479650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Most important informatic resources?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10DCD9-BBA1-4409-BC46-08E48BAC56A5}"/>
              </a:ext>
            </a:extLst>
          </p:cNvPr>
          <p:cNvSpPr txBox="1"/>
          <p:nvPr/>
        </p:nvSpPr>
        <p:spPr>
          <a:xfrm>
            <a:off x="315483" y="1261798"/>
            <a:ext cx="379228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Simplified access and retrieval from public databases</a:t>
            </a:r>
          </a:p>
          <a:p>
            <a:pPr algn="r">
              <a:spcBef>
                <a:spcPts val="600"/>
              </a:spcBef>
              <a:spcAft>
                <a:spcPts val="14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High-quality annotations for key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inbreds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>
              <a:spcAft>
                <a:spcPts val="10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Improved tools for integration of omics data</a:t>
            </a:r>
          </a:p>
          <a:p>
            <a:pPr algn="r">
              <a:spcBef>
                <a:spcPts val="400"/>
              </a:spcBef>
              <a:spcAft>
                <a:spcPts val="1400"/>
              </a:spcAft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Integratable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data sets for key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inbreds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12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Coordination of multi-species data-sets for comparative genomics</a:t>
            </a:r>
          </a:p>
          <a:p>
            <a:pPr algn="r">
              <a:spcAft>
                <a:spcPts val="12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Tools for acquisition and archiving of standardized phenotypic data</a:t>
            </a:r>
          </a:p>
          <a:p>
            <a:pPr algn="r">
              <a:spcAft>
                <a:spcPts val="12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Tools for gene-to-cell system crop modeling and gene network analysis</a:t>
            </a:r>
          </a:p>
          <a:p>
            <a:pPr algn="r">
              <a:spcAft>
                <a:spcPts val="12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Virtual reality resources for research and education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DECC048-3C93-4344-B9D7-8368E8C31810}"/>
              </a:ext>
            </a:extLst>
          </p:cNvPr>
          <p:cNvSpPr/>
          <p:nvPr/>
        </p:nvSpPr>
        <p:spPr>
          <a:xfrm>
            <a:off x="4157442" y="1331251"/>
            <a:ext cx="4625922" cy="4651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C74E71D-5BF5-4D32-B295-9C731F2B799B}"/>
              </a:ext>
            </a:extLst>
          </p:cNvPr>
          <p:cNvSpPr txBox="1"/>
          <p:nvPr/>
        </p:nvSpPr>
        <p:spPr>
          <a:xfrm>
            <a:off x="5367205" y="6398928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Importance (5 high)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4C203FE-A904-433E-9593-24D5B2E1FFB2}"/>
              </a:ext>
            </a:extLst>
          </p:cNvPr>
          <p:cNvGrpSpPr/>
          <p:nvPr/>
        </p:nvGrpSpPr>
        <p:grpSpPr>
          <a:xfrm>
            <a:off x="4158609" y="5956991"/>
            <a:ext cx="4624755" cy="166199"/>
            <a:chOff x="3967537" y="3836739"/>
            <a:chExt cx="4624755" cy="166199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5700DC2D-DEB6-43E2-8DA0-4DF0071BC4F0}"/>
                </a:ext>
              </a:extLst>
            </p:cNvPr>
            <p:cNvCxnSpPr/>
            <p:nvPr/>
          </p:nvCxnSpPr>
          <p:spPr>
            <a:xfrm>
              <a:off x="4892488" y="3857199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5CAB2654-5A9C-4001-99D9-63D2827A23F9}"/>
                </a:ext>
              </a:extLst>
            </p:cNvPr>
            <p:cNvCxnSpPr/>
            <p:nvPr/>
          </p:nvCxnSpPr>
          <p:spPr>
            <a:xfrm>
              <a:off x="5817439" y="3863373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3373B8AC-7A3B-413B-8DA1-5F290F8988C0}"/>
                </a:ext>
              </a:extLst>
            </p:cNvPr>
            <p:cNvCxnSpPr/>
            <p:nvPr/>
          </p:nvCxnSpPr>
          <p:spPr>
            <a:xfrm>
              <a:off x="6742390" y="3856714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3C21C18A-AC1E-4741-B910-2548E03EF11A}"/>
                </a:ext>
              </a:extLst>
            </p:cNvPr>
            <p:cNvCxnSpPr/>
            <p:nvPr/>
          </p:nvCxnSpPr>
          <p:spPr>
            <a:xfrm>
              <a:off x="7667341" y="3870031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BB83748E-1FD9-48C0-9352-D45246A078F4}"/>
                </a:ext>
              </a:extLst>
            </p:cNvPr>
            <p:cNvCxnSpPr/>
            <p:nvPr/>
          </p:nvCxnSpPr>
          <p:spPr>
            <a:xfrm>
              <a:off x="8592292" y="3870031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AE078D0E-E751-419D-9C1B-92411B89653A}"/>
                </a:ext>
              </a:extLst>
            </p:cNvPr>
            <p:cNvCxnSpPr/>
            <p:nvPr/>
          </p:nvCxnSpPr>
          <p:spPr>
            <a:xfrm>
              <a:off x="3967537" y="3836739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5D76995-7BFD-4606-BA44-ED3A6A6DA52D}"/>
              </a:ext>
            </a:extLst>
          </p:cNvPr>
          <p:cNvSpPr txBox="1"/>
          <p:nvPr/>
        </p:nvSpPr>
        <p:spPr>
          <a:xfrm>
            <a:off x="4026469" y="6076801"/>
            <a:ext cx="496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0            1             2             3            4            5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9284E7-B623-4316-8E52-77EA6F24BF9F}"/>
              </a:ext>
            </a:extLst>
          </p:cNvPr>
          <p:cNvSpPr/>
          <p:nvPr/>
        </p:nvSpPr>
        <p:spPr>
          <a:xfrm>
            <a:off x="4157443" y="4351781"/>
            <a:ext cx="3086039" cy="3120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B858757-23A6-4D17-BC4D-C2BF3D338CD3}"/>
              </a:ext>
            </a:extLst>
          </p:cNvPr>
          <p:cNvSpPr/>
          <p:nvPr/>
        </p:nvSpPr>
        <p:spPr>
          <a:xfrm>
            <a:off x="4157441" y="3775442"/>
            <a:ext cx="3235453" cy="3120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5C0A015-D801-4471-ADFF-B38822D02670}"/>
              </a:ext>
            </a:extLst>
          </p:cNvPr>
          <p:cNvSpPr/>
          <p:nvPr/>
        </p:nvSpPr>
        <p:spPr>
          <a:xfrm>
            <a:off x="4157441" y="3201414"/>
            <a:ext cx="3235453" cy="3120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B19E520-5699-4B1C-9FFA-D79CCFBF2A18}"/>
              </a:ext>
            </a:extLst>
          </p:cNvPr>
          <p:cNvSpPr/>
          <p:nvPr/>
        </p:nvSpPr>
        <p:spPr>
          <a:xfrm>
            <a:off x="4157441" y="2599017"/>
            <a:ext cx="3394978" cy="31208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04C525B-6AB8-4826-BC29-E009C8B719FF}"/>
              </a:ext>
            </a:extLst>
          </p:cNvPr>
          <p:cNvSpPr/>
          <p:nvPr/>
        </p:nvSpPr>
        <p:spPr>
          <a:xfrm>
            <a:off x="4157440" y="2044388"/>
            <a:ext cx="3821147" cy="31208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53AEC56-7FC3-4C82-8FBD-6E06DD42374B}"/>
              </a:ext>
            </a:extLst>
          </p:cNvPr>
          <p:cNvSpPr/>
          <p:nvPr/>
        </p:nvSpPr>
        <p:spPr>
          <a:xfrm>
            <a:off x="4157441" y="1451327"/>
            <a:ext cx="3922747" cy="31208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EEC506D-639B-43F6-8B9D-3A088A3B471A}"/>
              </a:ext>
            </a:extLst>
          </p:cNvPr>
          <p:cNvSpPr/>
          <p:nvPr/>
        </p:nvSpPr>
        <p:spPr>
          <a:xfrm>
            <a:off x="4171622" y="4920025"/>
            <a:ext cx="2761840" cy="3120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E98CD69-FCEB-4016-8951-28A3570C6EAF}"/>
              </a:ext>
            </a:extLst>
          </p:cNvPr>
          <p:cNvSpPr/>
          <p:nvPr/>
        </p:nvSpPr>
        <p:spPr>
          <a:xfrm>
            <a:off x="4169462" y="5509572"/>
            <a:ext cx="2764000" cy="3120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21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4617C3-8B1A-407E-9E48-B4D854CF1BE9}"/>
              </a:ext>
            </a:extLst>
          </p:cNvPr>
          <p:cNvSpPr txBox="1"/>
          <p:nvPr/>
        </p:nvSpPr>
        <p:spPr>
          <a:xfrm>
            <a:off x="549459" y="290747"/>
            <a:ext cx="425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Community-level priorities?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7BA067-3E5B-49D1-B2C3-23F0A017B8FA}"/>
              </a:ext>
            </a:extLst>
          </p:cNvPr>
          <p:cNvSpPr txBox="1"/>
          <p:nvPr/>
        </p:nvSpPr>
        <p:spPr>
          <a:xfrm>
            <a:off x="2785068" y="1076775"/>
            <a:ext cx="5949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Most important training and recruitment goals?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10DCD9-BBA1-4409-BC46-08E48BAC56A5}"/>
              </a:ext>
            </a:extLst>
          </p:cNvPr>
          <p:cNvSpPr txBox="1"/>
          <p:nvPr/>
        </p:nvSpPr>
        <p:spPr>
          <a:xfrm>
            <a:off x="286603" y="1679724"/>
            <a:ext cx="36669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$ for graduate students to attend maize meetings</a:t>
            </a:r>
          </a:p>
          <a:p>
            <a:pPr algn="r"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 workshops in emerging disciplines </a:t>
            </a:r>
          </a:p>
          <a:p>
            <a:pPr algn="r"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Continuing education for mentors on informatics and quantitative bio</a:t>
            </a:r>
          </a:p>
          <a:p>
            <a:pPr algn="r"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Resources to aid integration of bioinformatics in curricula</a:t>
            </a:r>
          </a:p>
          <a:p>
            <a:pPr algn="r"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$ for undergraduates to attend maize meetings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DECC048-3C93-4344-B9D7-8368E8C31810}"/>
              </a:ext>
            </a:extLst>
          </p:cNvPr>
          <p:cNvSpPr/>
          <p:nvPr/>
        </p:nvSpPr>
        <p:spPr>
          <a:xfrm>
            <a:off x="3959546" y="1639525"/>
            <a:ext cx="4625922" cy="37934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B858757-23A6-4D17-BC4D-C2BF3D338CD3}"/>
              </a:ext>
            </a:extLst>
          </p:cNvPr>
          <p:cNvSpPr/>
          <p:nvPr/>
        </p:nvSpPr>
        <p:spPr>
          <a:xfrm>
            <a:off x="3959545" y="4848485"/>
            <a:ext cx="2776021" cy="40897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5C0A015-D801-4471-ADFF-B38822D02670}"/>
              </a:ext>
            </a:extLst>
          </p:cNvPr>
          <p:cNvSpPr/>
          <p:nvPr/>
        </p:nvSpPr>
        <p:spPr>
          <a:xfrm>
            <a:off x="3959545" y="4096251"/>
            <a:ext cx="3116597" cy="40897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B19E520-5699-4B1C-9FFA-D79CCFBF2A18}"/>
              </a:ext>
            </a:extLst>
          </p:cNvPr>
          <p:cNvSpPr/>
          <p:nvPr/>
        </p:nvSpPr>
        <p:spPr>
          <a:xfrm>
            <a:off x="3959546" y="3306839"/>
            <a:ext cx="3116596" cy="40897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04C525B-6AB8-4826-BC29-E009C8B719FF}"/>
              </a:ext>
            </a:extLst>
          </p:cNvPr>
          <p:cNvSpPr/>
          <p:nvPr/>
        </p:nvSpPr>
        <p:spPr>
          <a:xfrm>
            <a:off x="3959545" y="2580026"/>
            <a:ext cx="3224173" cy="40897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53AEC56-7FC3-4C82-8FBD-6E06DD42374B}"/>
              </a:ext>
            </a:extLst>
          </p:cNvPr>
          <p:cNvSpPr/>
          <p:nvPr/>
        </p:nvSpPr>
        <p:spPr>
          <a:xfrm>
            <a:off x="3959545" y="1802848"/>
            <a:ext cx="3700972" cy="408973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E967778-A366-4D1E-8602-92F51D7F0177}"/>
              </a:ext>
            </a:extLst>
          </p:cNvPr>
          <p:cNvSpPr txBox="1"/>
          <p:nvPr/>
        </p:nvSpPr>
        <p:spPr>
          <a:xfrm>
            <a:off x="5108108" y="5899627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Importance (5 high)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A105188-98E2-4648-9BE8-7DFD9C40F29A}"/>
              </a:ext>
            </a:extLst>
          </p:cNvPr>
          <p:cNvGrpSpPr/>
          <p:nvPr/>
        </p:nvGrpSpPr>
        <p:grpSpPr>
          <a:xfrm>
            <a:off x="3960713" y="5399638"/>
            <a:ext cx="4624755" cy="166199"/>
            <a:chOff x="3967537" y="3836739"/>
            <a:chExt cx="4624755" cy="166199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BCD2E077-F93B-4217-8710-05ACB4FA713C}"/>
                </a:ext>
              </a:extLst>
            </p:cNvPr>
            <p:cNvCxnSpPr/>
            <p:nvPr/>
          </p:nvCxnSpPr>
          <p:spPr>
            <a:xfrm>
              <a:off x="4892488" y="3857199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2C8AC438-69CF-41BB-8856-EC20FB7F0971}"/>
                </a:ext>
              </a:extLst>
            </p:cNvPr>
            <p:cNvCxnSpPr/>
            <p:nvPr/>
          </p:nvCxnSpPr>
          <p:spPr>
            <a:xfrm>
              <a:off x="5817439" y="3863373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5330FBD7-49F3-4C15-B2A1-BCDF87CEB815}"/>
                </a:ext>
              </a:extLst>
            </p:cNvPr>
            <p:cNvCxnSpPr/>
            <p:nvPr/>
          </p:nvCxnSpPr>
          <p:spPr>
            <a:xfrm>
              <a:off x="6742390" y="3856714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98768CAC-6B10-4144-97A1-F4AAA5859465}"/>
                </a:ext>
              </a:extLst>
            </p:cNvPr>
            <p:cNvCxnSpPr/>
            <p:nvPr/>
          </p:nvCxnSpPr>
          <p:spPr>
            <a:xfrm>
              <a:off x="7667341" y="3870031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474BD409-7796-41A6-8FEF-EEAFFEFC9E61}"/>
                </a:ext>
              </a:extLst>
            </p:cNvPr>
            <p:cNvCxnSpPr/>
            <p:nvPr/>
          </p:nvCxnSpPr>
          <p:spPr>
            <a:xfrm>
              <a:off x="8592292" y="3870031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F44EEB25-5B0A-49C8-A439-93D79284AF5A}"/>
                </a:ext>
              </a:extLst>
            </p:cNvPr>
            <p:cNvCxnSpPr/>
            <p:nvPr/>
          </p:nvCxnSpPr>
          <p:spPr>
            <a:xfrm>
              <a:off x="3967537" y="3836739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CBDD845-BA9D-48A3-8C50-99F6412A5662}"/>
              </a:ext>
            </a:extLst>
          </p:cNvPr>
          <p:cNvSpPr txBox="1"/>
          <p:nvPr/>
        </p:nvSpPr>
        <p:spPr>
          <a:xfrm>
            <a:off x="3812624" y="5546368"/>
            <a:ext cx="496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0            1             2             3            4            5   </a:t>
            </a:r>
          </a:p>
        </p:txBody>
      </p:sp>
    </p:spTree>
    <p:extLst>
      <p:ext uri="{BB962C8B-B14F-4D97-AF65-F5344CB8AC3E}">
        <p14:creationId xmlns:p14="http://schemas.microsoft.com/office/powerpoint/2010/main" val="27128203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4617C3-8B1A-407E-9E48-B4D854CF1BE9}"/>
              </a:ext>
            </a:extLst>
          </p:cNvPr>
          <p:cNvSpPr txBox="1"/>
          <p:nvPr/>
        </p:nvSpPr>
        <p:spPr>
          <a:xfrm>
            <a:off x="470848" y="341375"/>
            <a:ext cx="4677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Community-level priorities?   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7BA067-3E5B-49D1-B2C3-23F0A017B8FA}"/>
              </a:ext>
            </a:extLst>
          </p:cNvPr>
          <p:cNvSpPr txBox="1"/>
          <p:nvPr/>
        </p:nvSpPr>
        <p:spPr>
          <a:xfrm>
            <a:off x="2883744" y="1409592"/>
            <a:ext cx="5876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Most important goals for basic to commercial?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10DCD9-BBA1-4409-BC46-08E48BAC56A5}"/>
              </a:ext>
            </a:extLst>
          </p:cNvPr>
          <p:cNvSpPr txBox="1"/>
          <p:nvPr/>
        </p:nvSpPr>
        <p:spPr>
          <a:xfrm>
            <a:off x="404289" y="2129660"/>
            <a:ext cx="348954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Outreach to stakeholder groups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Workshops for entrepreneurship and tech transfer </a:t>
            </a:r>
          </a:p>
          <a:p>
            <a:pPr algn="r"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DECC048-3C93-4344-B9D7-8368E8C31810}"/>
              </a:ext>
            </a:extLst>
          </p:cNvPr>
          <p:cNvSpPr/>
          <p:nvPr/>
        </p:nvSpPr>
        <p:spPr>
          <a:xfrm>
            <a:off x="3966370" y="1919304"/>
            <a:ext cx="4625922" cy="1470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04C525B-6AB8-4826-BC29-E009C8B719FF}"/>
              </a:ext>
            </a:extLst>
          </p:cNvPr>
          <p:cNvSpPr/>
          <p:nvPr/>
        </p:nvSpPr>
        <p:spPr>
          <a:xfrm>
            <a:off x="3966368" y="2770713"/>
            <a:ext cx="2776021" cy="3046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53AEC56-7FC3-4C82-8FBD-6E06DD42374B}"/>
              </a:ext>
            </a:extLst>
          </p:cNvPr>
          <p:cNvSpPr/>
          <p:nvPr/>
        </p:nvSpPr>
        <p:spPr>
          <a:xfrm>
            <a:off x="3966369" y="2191810"/>
            <a:ext cx="3085866" cy="3046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3721039-E0EA-4099-84D9-D191C9DE4E23}"/>
              </a:ext>
            </a:extLst>
          </p:cNvPr>
          <p:cNvSpPr txBox="1"/>
          <p:nvPr/>
        </p:nvSpPr>
        <p:spPr>
          <a:xfrm>
            <a:off x="5007720" y="390675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Importance (5 high)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AED7168-8B25-4D69-BDEB-50A85046230E}"/>
              </a:ext>
            </a:extLst>
          </p:cNvPr>
          <p:cNvGrpSpPr/>
          <p:nvPr/>
        </p:nvGrpSpPr>
        <p:grpSpPr>
          <a:xfrm>
            <a:off x="3967537" y="3362782"/>
            <a:ext cx="4624755" cy="166199"/>
            <a:chOff x="3967537" y="3836739"/>
            <a:chExt cx="4624755" cy="166199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C7A959EE-486E-4B8C-A295-90D1A8C43E4C}"/>
                </a:ext>
              </a:extLst>
            </p:cNvPr>
            <p:cNvCxnSpPr/>
            <p:nvPr/>
          </p:nvCxnSpPr>
          <p:spPr>
            <a:xfrm>
              <a:off x="4892488" y="3857199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862B73B7-0FA3-45D3-86F6-76AEDD2A1DAC}"/>
                </a:ext>
              </a:extLst>
            </p:cNvPr>
            <p:cNvCxnSpPr/>
            <p:nvPr/>
          </p:nvCxnSpPr>
          <p:spPr>
            <a:xfrm>
              <a:off x="5817439" y="3863373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93385573-741D-4A73-BA24-A92E8BE67BC5}"/>
                </a:ext>
              </a:extLst>
            </p:cNvPr>
            <p:cNvCxnSpPr/>
            <p:nvPr/>
          </p:nvCxnSpPr>
          <p:spPr>
            <a:xfrm>
              <a:off x="6742390" y="3856714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8CE1D2EF-BEDB-48BD-9FD5-B873F4656C3E}"/>
                </a:ext>
              </a:extLst>
            </p:cNvPr>
            <p:cNvCxnSpPr/>
            <p:nvPr/>
          </p:nvCxnSpPr>
          <p:spPr>
            <a:xfrm>
              <a:off x="7667341" y="3870031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11803AD7-A5E6-4C7F-8770-7C78D5D69C21}"/>
                </a:ext>
              </a:extLst>
            </p:cNvPr>
            <p:cNvCxnSpPr/>
            <p:nvPr/>
          </p:nvCxnSpPr>
          <p:spPr>
            <a:xfrm>
              <a:off x="8592292" y="3870031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74C2FFFE-1E8D-4937-BB92-C6AEE7351B27}"/>
                </a:ext>
              </a:extLst>
            </p:cNvPr>
            <p:cNvCxnSpPr/>
            <p:nvPr/>
          </p:nvCxnSpPr>
          <p:spPr>
            <a:xfrm>
              <a:off x="3967537" y="3836739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B64AD0B-ABED-4F04-9426-D8BF826C3A92}"/>
              </a:ext>
            </a:extLst>
          </p:cNvPr>
          <p:cNvSpPr txBox="1"/>
          <p:nvPr/>
        </p:nvSpPr>
        <p:spPr>
          <a:xfrm>
            <a:off x="3797988" y="3592662"/>
            <a:ext cx="496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0            1             2             3            4            5   </a:t>
            </a:r>
          </a:p>
        </p:txBody>
      </p:sp>
    </p:spTree>
    <p:extLst>
      <p:ext uri="{BB962C8B-B14F-4D97-AF65-F5344CB8AC3E}">
        <p14:creationId xmlns:p14="http://schemas.microsoft.com/office/powerpoint/2010/main" val="3138749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4617C3-8B1A-407E-9E48-B4D854CF1BE9}"/>
              </a:ext>
            </a:extLst>
          </p:cNvPr>
          <p:cNvSpPr txBox="1"/>
          <p:nvPr/>
        </p:nvSpPr>
        <p:spPr>
          <a:xfrm>
            <a:off x="622530" y="308949"/>
            <a:ext cx="4677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Community-level priorities?   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7BA067-3E5B-49D1-B2C3-23F0A017B8FA}"/>
              </a:ext>
            </a:extLst>
          </p:cNvPr>
          <p:cNvSpPr txBox="1"/>
          <p:nvPr/>
        </p:nvSpPr>
        <p:spPr>
          <a:xfrm>
            <a:off x="3835281" y="939939"/>
            <a:ext cx="4541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Most important aspects of breadth?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10DCD9-BBA1-4409-BC46-08E48BAC56A5}"/>
              </a:ext>
            </a:extLst>
          </p:cNvPr>
          <p:cNvSpPr txBox="1"/>
          <p:nvPr/>
        </p:nvSpPr>
        <p:spPr>
          <a:xfrm>
            <a:off x="218048" y="1557342"/>
            <a:ext cx="373520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Broaden participation 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MAGNet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-like programs</a:t>
            </a:r>
          </a:p>
          <a:p>
            <a:pPr algn="r"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Strengthen integration with undergraduate institutions (PUIs) </a:t>
            </a:r>
          </a:p>
          <a:p>
            <a:pPr algn="r"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 speakers with expertise outside maize core</a:t>
            </a:r>
          </a:p>
          <a:p>
            <a:pPr algn="r"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Recruit meeting attendees from outside the maize core</a:t>
            </a:r>
          </a:p>
          <a:p>
            <a:pPr algn="r"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Send opt-in invitations to list-serves of other societies</a:t>
            </a:r>
          </a:p>
          <a:p>
            <a:pPr algn="r"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Help support attendees from the developing world</a:t>
            </a:r>
          </a:p>
          <a:p>
            <a:pPr algn="r"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DECC048-3C93-4344-B9D7-8368E8C31810}"/>
              </a:ext>
            </a:extLst>
          </p:cNvPr>
          <p:cNvSpPr/>
          <p:nvPr/>
        </p:nvSpPr>
        <p:spPr>
          <a:xfrm>
            <a:off x="3966370" y="1536934"/>
            <a:ext cx="4625922" cy="4116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9284E7-B623-4316-8E52-77EA6F24BF9F}"/>
              </a:ext>
            </a:extLst>
          </p:cNvPr>
          <p:cNvSpPr/>
          <p:nvPr/>
        </p:nvSpPr>
        <p:spPr>
          <a:xfrm>
            <a:off x="3966372" y="4366655"/>
            <a:ext cx="2547982" cy="3630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B858757-23A6-4D17-BC4D-C2BF3D338CD3}"/>
              </a:ext>
            </a:extLst>
          </p:cNvPr>
          <p:cNvSpPr/>
          <p:nvPr/>
        </p:nvSpPr>
        <p:spPr>
          <a:xfrm>
            <a:off x="3966369" y="3696117"/>
            <a:ext cx="2840831" cy="3630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5C0A015-D801-4471-ADFF-B38822D02670}"/>
              </a:ext>
            </a:extLst>
          </p:cNvPr>
          <p:cNvSpPr/>
          <p:nvPr/>
        </p:nvSpPr>
        <p:spPr>
          <a:xfrm>
            <a:off x="3966369" y="3028270"/>
            <a:ext cx="3175513" cy="3630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B19E520-5699-4B1C-9FFA-D79CCFBF2A18}"/>
              </a:ext>
            </a:extLst>
          </p:cNvPr>
          <p:cNvSpPr/>
          <p:nvPr/>
        </p:nvSpPr>
        <p:spPr>
          <a:xfrm>
            <a:off x="3966369" y="2327416"/>
            <a:ext cx="3265160" cy="3630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04C525B-6AB8-4826-BC29-E009C8B719FF}"/>
              </a:ext>
            </a:extLst>
          </p:cNvPr>
          <p:cNvSpPr/>
          <p:nvPr/>
        </p:nvSpPr>
        <p:spPr>
          <a:xfrm>
            <a:off x="3966368" y="1682140"/>
            <a:ext cx="3713985" cy="363093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EEC506D-639B-43F6-8B9D-3A088A3B471A}"/>
              </a:ext>
            </a:extLst>
          </p:cNvPr>
          <p:cNvSpPr/>
          <p:nvPr/>
        </p:nvSpPr>
        <p:spPr>
          <a:xfrm>
            <a:off x="3980550" y="5027773"/>
            <a:ext cx="3537850" cy="363093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1D86D6E-7A18-41F5-B39D-79664DA31FAF}"/>
              </a:ext>
            </a:extLst>
          </p:cNvPr>
          <p:cNvSpPr txBox="1"/>
          <p:nvPr/>
        </p:nvSpPr>
        <p:spPr>
          <a:xfrm>
            <a:off x="5138496" y="6174213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Importance (5 high)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7117FC1-CDCC-4DB6-8833-83F9819CB0BB}"/>
              </a:ext>
            </a:extLst>
          </p:cNvPr>
          <p:cNvGrpSpPr/>
          <p:nvPr/>
        </p:nvGrpSpPr>
        <p:grpSpPr>
          <a:xfrm>
            <a:off x="3980550" y="5659867"/>
            <a:ext cx="4624755" cy="166199"/>
            <a:chOff x="3967537" y="3836739"/>
            <a:chExt cx="4624755" cy="166199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8C1680A4-551E-4A12-8FCF-AA00B85FAB4F}"/>
                </a:ext>
              </a:extLst>
            </p:cNvPr>
            <p:cNvCxnSpPr/>
            <p:nvPr/>
          </p:nvCxnSpPr>
          <p:spPr>
            <a:xfrm>
              <a:off x="4892488" y="3857199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C87FC8EA-FE0E-4A14-A1EA-6BF18DE09A80}"/>
                </a:ext>
              </a:extLst>
            </p:cNvPr>
            <p:cNvCxnSpPr/>
            <p:nvPr/>
          </p:nvCxnSpPr>
          <p:spPr>
            <a:xfrm>
              <a:off x="5817439" y="3863373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BCBC02F2-DDC9-473A-94F8-87DFF7EB9B64}"/>
                </a:ext>
              </a:extLst>
            </p:cNvPr>
            <p:cNvCxnSpPr/>
            <p:nvPr/>
          </p:nvCxnSpPr>
          <p:spPr>
            <a:xfrm>
              <a:off x="6742390" y="3856714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689CB073-A5F8-43C3-AA75-E6F1C6CE6C14}"/>
                </a:ext>
              </a:extLst>
            </p:cNvPr>
            <p:cNvCxnSpPr/>
            <p:nvPr/>
          </p:nvCxnSpPr>
          <p:spPr>
            <a:xfrm>
              <a:off x="7667341" y="3870031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8ADF7014-5997-4977-896A-7B0825B1DDE8}"/>
                </a:ext>
              </a:extLst>
            </p:cNvPr>
            <p:cNvCxnSpPr/>
            <p:nvPr/>
          </p:nvCxnSpPr>
          <p:spPr>
            <a:xfrm>
              <a:off x="8592292" y="3870031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C44F633B-84DD-4FA3-A60F-D1B8FB24E91B}"/>
                </a:ext>
              </a:extLst>
            </p:cNvPr>
            <p:cNvCxnSpPr/>
            <p:nvPr/>
          </p:nvCxnSpPr>
          <p:spPr>
            <a:xfrm>
              <a:off x="3967537" y="3836739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61802E5-78A9-47AE-BAEF-07098AD12AEF}"/>
              </a:ext>
            </a:extLst>
          </p:cNvPr>
          <p:cNvSpPr txBox="1"/>
          <p:nvPr/>
        </p:nvSpPr>
        <p:spPr>
          <a:xfrm>
            <a:off x="3852580" y="5832123"/>
            <a:ext cx="496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0            1             2             3            4            5   </a:t>
            </a:r>
          </a:p>
        </p:txBody>
      </p:sp>
    </p:spTree>
    <p:extLst>
      <p:ext uri="{BB962C8B-B14F-4D97-AF65-F5344CB8AC3E}">
        <p14:creationId xmlns:p14="http://schemas.microsoft.com/office/powerpoint/2010/main" val="23894987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4617C3-8B1A-407E-9E48-B4D854CF1BE9}"/>
              </a:ext>
            </a:extLst>
          </p:cNvPr>
          <p:cNvSpPr txBox="1"/>
          <p:nvPr/>
        </p:nvSpPr>
        <p:spPr>
          <a:xfrm>
            <a:off x="483909" y="191638"/>
            <a:ext cx="4408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Community-level priorities?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7BA067-3E5B-49D1-B2C3-23F0A017B8FA}"/>
              </a:ext>
            </a:extLst>
          </p:cNvPr>
          <p:cNvSpPr txBox="1"/>
          <p:nvPr/>
        </p:nvSpPr>
        <p:spPr>
          <a:xfrm>
            <a:off x="4977169" y="834506"/>
            <a:ext cx="2560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Collective priorities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DECC048-3C93-4344-B9D7-8368E8C31810}"/>
              </a:ext>
            </a:extLst>
          </p:cNvPr>
          <p:cNvSpPr/>
          <p:nvPr/>
        </p:nvSpPr>
        <p:spPr>
          <a:xfrm>
            <a:off x="4301047" y="1350336"/>
            <a:ext cx="4625922" cy="44330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6F37E60-0C1A-455E-8556-BA370E65AB85}"/>
              </a:ext>
            </a:extLst>
          </p:cNvPr>
          <p:cNvSpPr txBox="1"/>
          <p:nvPr/>
        </p:nvSpPr>
        <p:spPr>
          <a:xfrm>
            <a:off x="5521401" y="6264873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Importance (5 high)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57782CDB-DCD6-4EF0-8C02-171C9BB1FC7C}"/>
              </a:ext>
            </a:extLst>
          </p:cNvPr>
          <p:cNvCxnSpPr/>
          <p:nvPr/>
        </p:nvCxnSpPr>
        <p:spPr>
          <a:xfrm>
            <a:off x="5227165" y="5773200"/>
            <a:ext cx="0" cy="1329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32B88342-3EA9-4B9F-A55C-0E4B2046D302}"/>
              </a:ext>
            </a:extLst>
          </p:cNvPr>
          <p:cNvCxnSpPr/>
          <p:nvPr/>
        </p:nvCxnSpPr>
        <p:spPr>
          <a:xfrm>
            <a:off x="6152116" y="5779374"/>
            <a:ext cx="0" cy="1329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A58365E2-BB3B-4EEF-8E8B-8A41669D1778}"/>
              </a:ext>
            </a:extLst>
          </p:cNvPr>
          <p:cNvCxnSpPr/>
          <p:nvPr/>
        </p:nvCxnSpPr>
        <p:spPr>
          <a:xfrm>
            <a:off x="7077067" y="5772715"/>
            <a:ext cx="0" cy="1329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800EC91A-72CE-4B8A-8A0F-DC01DAD66FA0}"/>
              </a:ext>
            </a:extLst>
          </p:cNvPr>
          <p:cNvCxnSpPr/>
          <p:nvPr/>
        </p:nvCxnSpPr>
        <p:spPr>
          <a:xfrm>
            <a:off x="8002018" y="5786032"/>
            <a:ext cx="0" cy="1329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32A17C09-9F1C-4CED-ACF2-2CB35B28063D}"/>
              </a:ext>
            </a:extLst>
          </p:cNvPr>
          <p:cNvCxnSpPr/>
          <p:nvPr/>
        </p:nvCxnSpPr>
        <p:spPr>
          <a:xfrm>
            <a:off x="8926969" y="5786032"/>
            <a:ext cx="0" cy="1329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2942077B-4BF8-4CAB-AAEB-6ECB250B7840}"/>
              </a:ext>
            </a:extLst>
          </p:cNvPr>
          <p:cNvCxnSpPr/>
          <p:nvPr/>
        </p:nvCxnSpPr>
        <p:spPr>
          <a:xfrm>
            <a:off x="4302214" y="5752740"/>
            <a:ext cx="0" cy="1329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0DDE997-47D4-4335-A794-08484D4750CE}"/>
              </a:ext>
            </a:extLst>
          </p:cNvPr>
          <p:cNvSpPr txBox="1"/>
          <p:nvPr/>
        </p:nvSpPr>
        <p:spPr>
          <a:xfrm>
            <a:off x="4180083" y="5928415"/>
            <a:ext cx="496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0            1             2             3            4            5  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B3D9FD2A-1C1C-493B-8E18-313FF7476578}"/>
              </a:ext>
            </a:extLst>
          </p:cNvPr>
          <p:cNvSpPr/>
          <p:nvPr/>
        </p:nvSpPr>
        <p:spPr>
          <a:xfrm>
            <a:off x="4301050" y="2309366"/>
            <a:ext cx="2905275" cy="929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BE47A53C-DF2F-400D-A289-65B276BF47B6}"/>
              </a:ext>
            </a:extLst>
          </p:cNvPr>
          <p:cNvSpPr/>
          <p:nvPr/>
        </p:nvSpPr>
        <p:spPr>
          <a:xfrm>
            <a:off x="4301048" y="2137741"/>
            <a:ext cx="2905277" cy="929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F03C9375-2EFD-4D83-AA3F-6B6F2E8162E8}"/>
              </a:ext>
            </a:extLst>
          </p:cNvPr>
          <p:cNvSpPr/>
          <p:nvPr/>
        </p:nvSpPr>
        <p:spPr>
          <a:xfrm>
            <a:off x="4301048" y="1966805"/>
            <a:ext cx="3130466" cy="929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91E3E053-CD35-4203-8771-B7FE4B112710}"/>
              </a:ext>
            </a:extLst>
          </p:cNvPr>
          <p:cNvSpPr/>
          <p:nvPr/>
        </p:nvSpPr>
        <p:spPr>
          <a:xfrm>
            <a:off x="4301048" y="1787421"/>
            <a:ext cx="3512603" cy="9293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3DC8BFFE-2344-4AD4-98BB-8F0A7E39948F}"/>
              </a:ext>
            </a:extLst>
          </p:cNvPr>
          <p:cNvSpPr/>
          <p:nvPr/>
        </p:nvSpPr>
        <p:spPr>
          <a:xfrm>
            <a:off x="4301047" y="1622262"/>
            <a:ext cx="3758263" cy="9293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19E3A68F-8D5A-4EDD-BB80-0BCFF0811517}"/>
              </a:ext>
            </a:extLst>
          </p:cNvPr>
          <p:cNvSpPr/>
          <p:nvPr/>
        </p:nvSpPr>
        <p:spPr>
          <a:xfrm>
            <a:off x="4301048" y="1445658"/>
            <a:ext cx="3935683" cy="9293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A7DFEA71-39A5-4F30-8B5C-3321AC71E2D5}"/>
              </a:ext>
            </a:extLst>
          </p:cNvPr>
          <p:cNvSpPr/>
          <p:nvPr/>
        </p:nvSpPr>
        <p:spPr>
          <a:xfrm>
            <a:off x="4302034" y="3235843"/>
            <a:ext cx="3086039" cy="815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B8D8DD8A-930C-4442-98BD-1F962DAECEAC}"/>
              </a:ext>
            </a:extLst>
          </p:cNvPr>
          <p:cNvSpPr/>
          <p:nvPr/>
        </p:nvSpPr>
        <p:spPr>
          <a:xfrm>
            <a:off x="4302032" y="3085198"/>
            <a:ext cx="3235453" cy="815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EEAF5676-7A4C-4845-8019-8F3A779AEB28}"/>
              </a:ext>
            </a:extLst>
          </p:cNvPr>
          <p:cNvSpPr/>
          <p:nvPr/>
        </p:nvSpPr>
        <p:spPr>
          <a:xfrm>
            <a:off x="4302032" y="2935156"/>
            <a:ext cx="3235453" cy="815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ED12CA0A-8253-4A27-A166-9CFAEA167B0E}"/>
              </a:ext>
            </a:extLst>
          </p:cNvPr>
          <p:cNvSpPr/>
          <p:nvPr/>
        </p:nvSpPr>
        <p:spPr>
          <a:xfrm>
            <a:off x="4302032" y="2777699"/>
            <a:ext cx="3394978" cy="8157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C85D27EC-FC93-4CF3-8512-2D21F3E95270}"/>
              </a:ext>
            </a:extLst>
          </p:cNvPr>
          <p:cNvSpPr/>
          <p:nvPr/>
        </p:nvSpPr>
        <p:spPr>
          <a:xfrm>
            <a:off x="4302031" y="2632728"/>
            <a:ext cx="3821147" cy="8157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5410A3F5-CCE9-4ABB-8EC6-5A8C708E7C2D}"/>
              </a:ext>
            </a:extLst>
          </p:cNvPr>
          <p:cNvSpPr/>
          <p:nvPr/>
        </p:nvSpPr>
        <p:spPr>
          <a:xfrm>
            <a:off x="4302032" y="2477712"/>
            <a:ext cx="3922747" cy="8157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5D90D81A-9C16-4E11-897D-CCFA83D38CF9}"/>
              </a:ext>
            </a:extLst>
          </p:cNvPr>
          <p:cNvSpPr/>
          <p:nvPr/>
        </p:nvSpPr>
        <p:spPr>
          <a:xfrm>
            <a:off x="4316213" y="3384373"/>
            <a:ext cx="2761840" cy="815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E97A82F4-8F74-43D1-A5F9-A66CE95597C3}"/>
              </a:ext>
            </a:extLst>
          </p:cNvPr>
          <p:cNvSpPr/>
          <p:nvPr/>
        </p:nvSpPr>
        <p:spPr>
          <a:xfrm>
            <a:off x="4314053" y="3538471"/>
            <a:ext cx="2764000" cy="815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CFF38F64-861F-49C5-97A4-DD6DF300FC4E}"/>
              </a:ext>
            </a:extLst>
          </p:cNvPr>
          <p:cNvSpPr/>
          <p:nvPr/>
        </p:nvSpPr>
        <p:spPr>
          <a:xfrm>
            <a:off x="4301046" y="4376790"/>
            <a:ext cx="2776021" cy="912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B3DF39B3-45B0-4FA4-817B-AB75EEEDFDB1}"/>
              </a:ext>
            </a:extLst>
          </p:cNvPr>
          <p:cNvSpPr/>
          <p:nvPr/>
        </p:nvSpPr>
        <p:spPr>
          <a:xfrm>
            <a:off x="4301046" y="4208960"/>
            <a:ext cx="3116597" cy="912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53D7DF28-BB96-4A3C-915B-B5DD42300A5D}"/>
              </a:ext>
            </a:extLst>
          </p:cNvPr>
          <p:cNvSpPr/>
          <p:nvPr/>
        </p:nvSpPr>
        <p:spPr>
          <a:xfrm>
            <a:off x="4301047" y="4032835"/>
            <a:ext cx="3116596" cy="912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F5A34EF4-89C6-453C-BDDD-4EC2754868A8}"/>
              </a:ext>
            </a:extLst>
          </p:cNvPr>
          <p:cNvSpPr/>
          <p:nvPr/>
        </p:nvSpPr>
        <p:spPr>
          <a:xfrm>
            <a:off x="4301046" y="3870677"/>
            <a:ext cx="3224173" cy="912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A56250C6-4323-4CE8-A147-B9CC1C402FBC}"/>
              </a:ext>
            </a:extLst>
          </p:cNvPr>
          <p:cNvSpPr/>
          <p:nvPr/>
        </p:nvSpPr>
        <p:spPr>
          <a:xfrm>
            <a:off x="4301046" y="3697281"/>
            <a:ext cx="3700972" cy="9124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80D58720-8564-4DFC-AD0F-352EF97B8227}"/>
              </a:ext>
            </a:extLst>
          </p:cNvPr>
          <p:cNvSpPr/>
          <p:nvPr/>
        </p:nvSpPr>
        <p:spPr>
          <a:xfrm>
            <a:off x="4298169" y="4690205"/>
            <a:ext cx="2776021" cy="8130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2D11BB59-72C2-4477-8E06-009236AA8FC8}"/>
              </a:ext>
            </a:extLst>
          </p:cNvPr>
          <p:cNvSpPr/>
          <p:nvPr/>
        </p:nvSpPr>
        <p:spPr>
          <a:xfrm>
            <a:off x="4298170" y="4535709"/>
            <a:ext cx="3085866" cy="8130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DFA22841-843B-4E3F-BEF1-CA32946E2C8B}"/>
              </a:ext>
            </a:extLst>
          </p:cNvPr>
          <p:cNvSpPr/>
          <p:nvPr/>
        </p:nvSpPr>
        <p:spPr>
          <a:xfrm>
            <a:off x="4298173" y="5463798"/>
            <a:ext cx="2547982" cy="860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689AE8D7-9CDF-40B8-A360-4ABF52E6FFCB}"/>
              </a:ext>
            </a:extLst>
          </p:cNvPr>
          <p:cNvSpPr/>
          <p:nvPr/>
        </p:nvSpPr>
        <p:spPr>
          <a:xfrm>
            <a:off x="4298170" y="5304907"/>
            <a:ext cx="2840831" cy="860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3996DF84-A6B6-494B-B350-DA48EC8D27C8}"/>
              </a:ext>
            </a:extLst>
          </p:cNvPr>
          <p:cNvSpPr/>
          <p:nvPr/>
        </p:nvSpPr>
        <p:spPr>
          <a:xfrm>
            <a:off x="4298170" y="5146654"/>
            <a:ext cx="3175513" cy="860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516C6585-E5E7-47AC-9CE7-A9D278A635B0}"/>
              </a:ext>
            </a:extLst>
          </p:cNvPr>
          <p:cNvSpPr/>
          <p:nvPr/>
        </p:nvSpPr>
        <p:spPr>
          <a:xfrm>
            <a:off x="4298170" y="4980579"/>
            <a:ext cx="3265160" cy="860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C94B4825-6646-4C31-9C0B-83E7579FFB25}"/>
              </a:ext>
            </a:extLst>
          </p:cNvPr>
          <p:cNvSpPr/>
          <p:nvPr/>
        </p:nvSpPr>
        <p:spPr>
          <a:xfrm>
            <a:off x="4298169" y="4827674"/>
            <a:ext cx="3713985" cy="8603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1F7CAB24-59CB-4A28-BC7F-C6C63151B6A1}"/>
              </a:ext>
            </a:extLst>
          </p:cNvPr>
          <p:cNvSpPr/>
          <p:nvPr/>
        </p:nvSpPr>
        <p:spPr>
          <a:xfrm>
            <a:off x="4312351" y="5620457"/>
            <a:ext cx="3537850" cy="8603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476BA0B-9B2C-4660-93DC-29EEA4D3D6A5}"/>
              </a:ext>
            </a:extLst>
          </p:cNvPr>
          <p:cNvCxnSpPr>
            <a:cxnSpLocks/>
          </p:cNvCxnSpPr>
          <p:nvPr/>
        </p:nvCxnSpPr>
        <p:spPr>
          <a:xfrm>
            <a:off x="7608049" y="1350336"/>
            <a:ext cx="7401" cy="4356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DABC9E6C-42F7-4924-BF28-7538D8F8DB74}"/>
              </a:ext>
            </a:extLst>
          </p:cNvPr>
          <p:cNvSpPr txBox="1"/>
          <p:nvPr/>
        </p:nvSpPr>
        <p:spPr>
          <a:xfrm>
            <a:off x="-74590" y="781992"/>
            <a:ext cx="3803445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Maize stock centers</a:t>
            </a:r>
          </a:p>
          <a:p>
            <a:pPr algn="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Transformation and gene-editing facilities</a:t>
            </a:r>
          </a:p>
          <a:p>
            <a:pPr algn="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Public knockout mutant resources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3FD183F5-ABC1-4B4F-AA33-13EE46D07AD1}"/>
              </a:ext>
            </a:extLst>
          </p:cNvPr>
          <p:cNvSpPr txBox="1"/>
          <p:nvPr/>
        </p:nvSpPr>
        <p:spPr>
          <a:xfrm>
            <a:off x="16912" y="2197708"/>
            <a:ext cx="3739116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Simplified access and retrieval from public databases</a:t>
            </a:r>
          </a:p>
          <a:p>
            <a:pPr algn="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High-quality annotations for key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inbreds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Improved tools for integration of omics data</a:t>
            </a:r>
          </a:p>
        </p:txBody>
      </p:sp>
      <p:sp>
        <p:nvSpPr>
          <p:cNvPr id="88" name="Speech Bubble: Rectangle 87">
            <a:extLst>
              <a:ext uri="{FF2B5EF4-FFF2-40B4-BE49-F238E27FC236}">
                <a16:creationId xmlns:a16="http://schemas.microsoft.com/office/drawing/2014/main" xmlns="" id="{DFDC2896-5DE8-4A64-B603-65297F28049D}"/>
              </a:ext>
            </a:extLst>
          </p:cNvPr>
          <p:cNvSpPr/>
          <p:nvPr/>
        </p:nvSpPr>
        <p:spPr>
          <a:xfrm>
            <a:off x="128063" y="723158"/>
            <a:ext cx="3659387" cy="1441781"/>
          </a:xfrm>
          <a:prstGeom prst="wedgeRectCallout">
            <a:avLst>
              <a:gd name="adj1" fmla="val 61803"/>
              <a:gd name="adj2" fmla="val 175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peech Bubble: Rectangle 88">
            <a:extLst>
              <a:ext uri="{FF2B5EF4-FFF2-40B4-BE49-F238E27FC236}">
                <a16:creationId xmlns:a16="http://schemas.microsoft.com/office/drawing/2014/main" xmlns="" id="{8F6933A7-A861-407E-9AD6-7DDC8CBBE3E5}"/>
              </a:ext>
            </a:extLst>
          </p:cNvPr>
          <p:cNvSpPr/>
          <p:nvPr/>
        </p:nvSpPr>
        <p:spPr>
          <a:xfrm>
            <a:off x="104175" y="2194923"/>
            <a:ext cx="3747048" cy="1915936"/>
          </a:xfrm>
          <a:prstGeom prst="wedgeRectCallout">
            <a:avLst>
              <a:gd name="adj1" fmla="val 60638"/>
              <a:gd name="adj2" fmla="val -268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peech Bubble: Rectangle 89">
            <a:extLst>
              <a:ext uri="{FF2B5EF4-FFF2-40B4-BE49-F238E27FC236}">
                <a16:creationId xmlns:a16="http://schemas.microsoft.com/office/drawing/2014/main" xmlns="" id="{02BDD02D-06D9-4F9B-9C77-B5882453AA2A}"/>
              </a:ext>
            </a:extLst>
          </p:cNvPr>
          <p:cNvSpPr/>
          <p:nvPr/>
        </p:nvSpPr>
        <p:spPr>
          <a:xfrm>
            <a:off x="187468" y="4217793"/>
            <a:ext cx="3691580" cy="736937"/>
          </a:xfrm>
          <a:prstGeom prst="wedgeRectCallout">
            <a:avLst>
              <a:gd name="adj1" fmla="val 59245"/>
              <a:gd name="adj2" fmla="val -1110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CFCF3517-1C84-4571-A0A4-96BA29801013}"/>
              </a:ext>
            </a:extLst>
          </p:cNvPr>
          <p:cNvSpPr txBox="1"/>
          <p:nvPr/>
        </p:nvSpPr>
        <p:spPr>
          <a:xfrm>
            <a:off x="111228" y="4303921"/>
            <a:ext cx="3666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$ for graduate students to attend maize meetings</a:t>
            </a:r>
          </a:p>
        </p:txBody>
      </p:sp>
      <p:sp>
        <p:nvSpPr>
          <p:cNvPr id="91" name="Speech Bubble: Rectangle 90">
            <a:extLst>
              <a:ext uri="{FF2B5EF4-FFF2-40B4-BE49-F238E27FC236}">
                <a16:creationId xmlns:a16="http://schemas.microsoft.com/office/drawing/2014/main" xmlns="" id="{4F549DC9-3767-4934-9D3E-20539E110940}"/>
              </a:ext>
            </a:extLst>
          </p:cNvPr>
          <p:cNvSpPr/>
          <p:nvPr/>
        </p:nvSpPr>
        <p:spPr>
          <a:xfrm>
            <a:off x="159642" y="5126463"/>
            <a:ext cx="3763527" cy="666412"/>
          </a:xfrm>
          <a:prstGeom prst="wedgeRectCallout">
            <a:avLst>
              <a:gd name="adj1" fmla="val 59203"/>
              <a:gd name="adj2" fmla="val -891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9AF5F015-0C4A-40C3-96BB-86092ACB917B}"/>
              </a:ext>
            </a:extLst>
          </p:cNvPr>
          <p:cNvSpPr txBox="1"/>
          <p:nvPr/>
        </p:nvSpPr>
        <p:spPr>
          <a:xfrm>
            <a:off x="53959" y="5147795"/>
            <a:ext cx="3735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4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Broaden participation 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MAGNet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-like programs</a:t>
            </a:r>
          </a:p>
        </p:txBody>
      </p:sp>
      <p:sp>
        <p:nvSpPr>
          <p:cNvPr id="93" name="Speech Bubble: Rectangle 92">
            <a:extLst>
              <a:ext uri="{FF2B5EF4-FFF2-40B4-BE49-F238E27FC236}">
                <a16:creationId xmlns:a16="http://schemas.microsoft.com/office/drawing/2014/main" xmlns="" id="{920688D2-06F8-455A-9B3A-11ABE0088636}"/>
              </a:ext>
            </a:extLst>
          </p:cNvPr>
          <p:cNvSpPr/>
          <p:nvPr/>
        </p:nvSpPr>
        <p:spPr>
          <a:xfrm>
            <a:off x="182532" y="5925129"/>
            <a:ext cx="3735498" cy="666412"/>
          </a:xfrm>
          <a:prstGeom prst="wedgeRectCallout">
            <a:avLst>
              <a:gd name="adj1" fmla="val 59375"/>
              <a:gd name="adj2" fmla="val -8824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B01A1A78-9F18-4D69-93C2-0CC465E9C66F}"/>
              </a:ext>
            </a:extLst>
          </p:cNvPr>
          <p:cNvSpPr txBox="1"/>
          <p:nvPr/>
        </p:nvSpPr>
        <p:spPr>
          <a:xfrm>
            <a:off x="0" y="5947299"/>
            <a:ext cx="3735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4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Help support attendees from the developing world</a:t>
            </a:r>
          </a:p>
        </p:txBody>
      </p:sp>
    </p:spTree>
    <p:extLst>
      <p:ext uri="{BB962C8B-B14F-4D97-AF65-F5344CB8AC3E}">
        <p14:creationId xmlns:p14="http://schemas.microsoft.com/office/powerpoint/2010/main" val="16597257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4617C3-8B1A-407E-9E48-B4D854CF1BE9}"/>
              </a:ext>
            </a:extLst>
          </p:cNvPr>
          <p:cNvSpPr txBox="1"/>
          <p:nvPr/>
        </p:nvSpPr>
        <p:spPr>
          <a:xfrm>
            <a:off x="398619" y="333436"/>
            <a:ext cx="6833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Community-level priorities? – </a:t>
            </a:r>
            <a:r>
              <a:rPr lang="en-US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initiatives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7BA067-3E5B-49D1-B2C3-23F0A017B8FA}"/>
              </a:ext>
            </a:extLst>
          </p:cNvPr>
          <p:cNvSpPr txBox="1"/>
          <p:nvPr/>
        </p:nvSpPr>
        <p:spPr>
          <a:xfrm>
            <a:off x="3361851" y="1241558"/>
            <a:ext cx="5537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Most important areas for community focus?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10DCD9-BBA1-4409-BC46-08E48BAC56A5}"/>
              </a:ext>
            </a:extLst>
          </p:cNvPr>
          <p:cNvSpPr txBox="1"/>
          <p:nvPr/>
        </p:nvSpPr>
        <p:spPr>
          <a:xfrm>
            <a:off x="244446" y="1858639"/>
            <a:ext cx="3865225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 tools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resources</a:t>
            </a:r>
          </a:p>
          <a:p>
            <a:pPr algn="r">
              <a:spcAft>
                <a:spcPts val="1200"/>
              </a:spcAft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Informatic tools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resources, services</a:t>
            </a:r>
          </a:p>
          <a:p>
            <a:pPr algn="r">
              <a:spcAft>
                <a:spcPts val="1200"/>
              </a:spcAft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student recruitment</a:t>
            </a:r>
          </a:p>
          <a:p>
            <a:pPr algn="r">
              <a:spcAft>
                <a:spcPts val="1200"/>
              </a:spcAft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Interface with private sector</a:t>
            </a:r>
          </a:p>
          <a:p>
            <a:pPr algn="r">
              <a:spcAft>
                <a:spcPts val="1200"/>
              </a:spcAft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breadth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expertise</a:t>
            </a:r>
          </a:p>
          <a:p>
            <a:pPr algn="r"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DECC048-3C93-4344-B9D7-8368E8C31810}"/>
              </a:ext>
            </a:extLst>
          </p:cNvPr>
          <p:cNvSpPr/>
          <p:nvPr/>
        </p:nvSpPr>
        <p:spPr>
          <a:xfrm>
            <a:off x="4123322" y="1746917"/>
            <a:ext cx="4625922" cy="23693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EDFE58-A4F1-409E-9649-F64DB0AC4A13}"/>
              </a:ext>
            </a:extLst>
          </p:cNvPr>
          <p:cNvSpPr txBox="1"/>
          <p:nvPr/>
        </p:nvSpPr>
        <p:spPr>
          <a:xfrm>
            <a:off x="5153417" y="4627391"/>
            <a:ext cx="2185214" cy="449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Importance (5 high)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B858757-23A6-4D17-BC4D-C2BF3D338CD3}"/>
              </a:ext>
            </a:extLst>
          </p:cNvPr>
          <p:cNvSpPr/>
          <p:nvPr/>
        </p:nvSpPr>
        <p:spPr>
          <a:xfrm>
            <a:off x="4123321" y="3630888"/>
            <a:ext cx="3351786" cy="197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5C0A015-D801-4471-ADFF-B38822D02670}"/>
              </a:ext>
            </a:extLst>
          </p:cNvPr>
          <p:cNvSpPr/>
          <p:nvPr/>
        </p:nvSpPr>
        <p:spPr>
          <a:xfrm>
            <a:off x="4123321" y="3214674"/>
            <a:ext cx="2776021" cy="226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B19E520-5699-4B1C-9FFA-D79CCFBF2A18}"/>
              </a:ext>
            </a:extLst>
          </p:cNvPr>
          <p:cNvSpPr/>
          <p:nvPr/>
        </p:nvSpPr>
        <p:spPr>
          <a:xfrm>
            <a:off x="4123321" y="2777890"/>
            <a:ext cx="3154350" cy="226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04C525B-6AB8-4826-BC29-E009C8B719FF}"/>
              </a:ext>
            </a:extLst>
          </p:cNvPr>
          <p:cNvSpPr/>
          <p:nvPr/>
        </p:nvSpPr>
        <p:spPr>
          <a:xfrm>
            <a:off x="4123320" y="2375742"/>
            <a:ext cx="3351787" cy="226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53AEC56-7FC3-4C82-8FBD-6E06DD42374B}"/>
              </a:ext>
            </a:extLst>
          </p:cNvPr>
          <p:cNvSpPr/>
          <p:nvPr/>
        </p:nvSpPr>
        <p:spPr>
          <a:xfrm>
            <a:off x="4123321" y="1945727"/>
            <a:ext cx="3795197" cy="240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277311D3-753A-4C9F-A7BC-DDFBE0D87A7E}"/>
              </a:ext>
            </a:extLst>
          </p:cNvPr>
          <p:cNvGrpSpPr/>
          <p:nvPr/>
        </p:nvGrpSpPr>
        <p:grpSpPr>
          <a:xfrm>
            <a:off x="4124489" y="4080972"/>
            <a:ext cx="4624755" cy="202311"/>
            <a:chOff x="3967537" y="3836739"/>
            <a:chExt cx="4624755" cy="166199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12EFB4A0-D341-4D39-9849-87BED66EE729}"/>
                </a:ext>
              </a:extLst>
            </p:cNvPr>
            <p:cNvCxnSpPr/>
            <p:nvPr/>
          </p:nvCxnSpPr>
          <p:spPr>
            <a:xfrm>
              <a:off x="4892488" y="3857199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470FA3B3-49DE-46A7-8BAB-C50198B4557D}"/>
                </a:ext>
              </a:extLst>
            </p:cNvPr>
            <p:cNvCxnSpPr/>
            <p:nvPr/>
          </p:nvCxnSpPr>
          <p:spPr>
            <a:xfrm>
              <a:off x="5817439" y="3863373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AA9E2744-A57F-443F-B991-4302314BD46E}"/>
                </a:ext>
              </a:extLst>
            </p:cNvPr>
            <p:cNvCxnSpPr/>
            <p:nvPr/>
          </p:nvCxnSpPr>
          <p:spPr>
            <a:xfrm>
              <a:off x="6742390" y="3856714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37A6C0BD-6A36-4183-AB3A-880D2105CD45}"/>
                </a:ext>
              </a:extLst>
            </p:cNvPr>
            <p:cNvCxnSpPr/>
            <p:nvPr/>
          </p:nvCxnSpPr>
          <p:spPr>
            <a:xfrm>
              <a:off x="7667341" y="3870031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2E98CA2A-9E32-49C1-B27C-C1A64F29CDB6}"/>
                </a:ext>
              </a:extLst>
            </p:cNvPr>
            <p:cNvCxnSpPr/>
            <p:nvPr/>
          </p:nvCxnSpPr>
          <p:spPr>
            <a:xfrm>
              <a:off x="8592292" y="3870031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B324D54C-8801-4EFE-BA34-E324DE00AB6E}"/>
                </a:ext>
              </a:extLst>
            </p:cNvPr>
            <p:cNvCxnSpPr/>
            <p:nvPr/>
          </p:nvCxnSpPr>
          <p:spPr>
            <a:xfrm>
              <a:off x="3967537" y="3836739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2841DCF-761E-4515-B9F6-18BDB5EF3DFC}"/>
              </a:ext>
            </a:extLst>
          </p:cNvPr>
          <p:cNvSpPr txBox="1"/>
          <p:nvPr/>
        </p:nvSpPr>
        <p:spPr>
          <a:xfrm>
            <a:off x="4010519" y="4268017"/>
            <a:ext cx="496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0            1             2            3             4            5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953CF3F-55D1-418C-8D16-F2CA0FFB4E69}"/>
              </a:ext>
            </a:extLst>
          </p:cNvPr>
          <p:cNvSpPr txBox="1"/>
          <p:nvPr/>
        </p:nvSpPr>
        <p:spPr>
          <a:xfrm>
            <a:off x="441149" y="4742972"/>
            <a:ext cx="40815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groups in each area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-- for mid-year meeting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949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2D917B8-B188-44B5-9DC7-352884B198F2}"/>
              </a:ext>
            </a:extLst>
          </p:cNvPr>
          <p:cNvSpPr/>
          <p:nvPr/>
        </p:nvSpPr>
        <p:spPr>
          <a:xfrm>
            <a:off x="4668755" y="3961672"/>
            <a:ext cx="1828801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Natalia de Leon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U. Wisconsin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03CF253-DB90-412B-9E7A-1F6784672335}"/>
              </a:ext>
            </a:extLst>
          </p:cNvPr>
          <p:cNvSpPr/>
          <p:nvPr/>
        </p:nvSpPr>
        <p:spPr>
          <a:xfrm>
            <a:off x="234606" y="1898256"/>
            <a:ext cx="2329697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Karen Koch (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Chair)</a:t>
            </a: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U. Florida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745E68A-4815-46A9-AFF0-DCF2B33D0070}"/>
              </a:ext>
            </a:extLst>
          </p:cNvPr>
          <p:cNvSpPr/>
          <p:nvPr/>
        </p:nvSpPr>
        <p:spPr>
          <a:xfrm>
            <a:off x="2312538" y="1923756"/>
            <a:ext cx="2578299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Jianming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Yu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(New Chair)      </a:t>
            </a: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Iowa State U.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A24FA88-8643-4D55-A986-0B08CA7CDA65}"/>
              </a:ext>
            </a:extLst>
          </p:cNvPr>
          <p:cNvSpPr/>
          <p:nvPr/>
        </p:nvSpPr>
        <p:spPr>
          <a:xfrm>
            <a:off x="6735564" y="1910704"/>
            <a:ext cx="1580147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Paul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Chomet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NRGene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2EE8361-7819-4DB4-9479-0F754C27C198}"/>
              </a:ext>
            </a:extLst>
          </p:cNvPr>
          <p:cNvSpPr/>
          <p:nvPr/>
        </p:nvSpPr>
        <p:spPr>
          <a:xfrm>
            <a:off x="4803342" y="1910704"/>
            <a:ext cx="1828801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Sean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Kaeppler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U Wisconsin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6650534-6B3C-4D99-B48D-8F88AC95E3BD}"/>
              </a:ext>
            </a:extLst>
          </p:cNvPr>
          <p:cNvSpPr/>
          <p:nvPr/>
        </p:nvSpPr>
        <p:spPr>
          <a:xfrm>
            <a:off x="597072" y="3947726"/>
            <a:ext cx="1687409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Pat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Schnable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Iowa State U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24D5FCE-18BA-4CC9-BF86-8E29609F5E37}"/>
              </a:ext>
            </a:extLst>
          </p:cNvPr>
          <p:cNvSpPr/>
          <p:nvPr/>
        </p:nvSpPr>
        <p:spPr>
          <a:xfrm>
            <a:off x="2611051" y="3949181"/>
            <a:ext cx="1933074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Kathleen Newton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Univ. Missouri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38AC418-B9F7-436C-A8A8-32EEBC8571D6}"/>
              </a:ext>
            </a:extLst>
          </p:cNvPr>
          <p:cNvSpPr/>
          <p:nvPr/>
        </p:nvSpPr>
        <p:spPr>
          <a:xfrm>
            <a:off x="451528" y="257916"/>
            <a:ext cx="6300317" cy="37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Maize Genetics Executive Committee (MGEC)?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KEK-image-4-11_0.jpg">
            <a:extLst>
              <a:ext uri="{FF2B5EF4-FFF2-40B4-BE49-F238E27FC236}">
                <a16:creationId xmlns:a16="http://schemas.microsoft.com/office/drawing/2014/main" xmlns="" id="{4A367FD6-D2BD-431A-80BE-033E5E3106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1" t="163" r="10263" b="32196"/>
          <a:stretch/>
        </p:blipFill>
        <p:spPr bwMode="auto">
          <a:xfrm>
            <a:off x="733754" y="727357"/>
            <a:ext cx="1107888" cy="12296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ésultat de recherche d'images pour &quot;Jianming Yu iowa state university images&quot;">
            <a:extLst>
              <a:ext uri="{FF2B5EF4-FFF2-40B4-BE49-F238E27FC236}">
                <a16:creationId xmlns:a16="http://schemas.microsoft.com/office/drawing/2014/main" xmlns="" id="{1C605530-F7ED-4AC5-A0CA-585815339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9" r="45667" b="22464"/>
          <a:stretch/>
        </p:blipFill>
        <p:spPr bwMode="auto">
          <a:xfrm>
            <a:off x="2886537" y="692674"/>
            <a:ext cx="1065376" cy="12541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hawn-Kaeppler">
            <a:extLst>
              <a:ext uri="{FF2B5EF4-FFF2-40B4-BE49-F238E27FC236}">
                <a16:creationId xmlns:a16="http://schemas.microsoft.com/office/drawing/2014/main" xmlns="" id="{FC2733B7-B843-47F7-984E-4D5F6A46F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" t="3695" r="9659" b="25490"/>
          <a:stretch/>
        </p:blipFill>
        <p:spPr bwMode="auto">
          <a:xfrm>
            <a:off x="5059932" y="748950"/>
            <a:ext cx="957060" cy="12080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ésultat de recherche d'images pour &quot;paul chomet nrgene images&quot;">
            <a:extLst>
              <a:ext uri="{FF2B5EF4-FFF2-40B4-BE49-F238E27FC236}">
                <a16:creationId xmlns:a16="http://schemas.microsoft.com/office/drawing/2014/main" xmlns="" id="{35F3E936-EDB3-4021-B6D9-CBF11820B8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9" t="3532" r="20673" b="22639"/>
          <a:stretch/>
        </p:blipFill>
        <p:spPr bwMode="auto">
          <a:xfrm>
            <a:off x="6954377" y="711829"/>
            <a:ext cx="1001850" cy="12543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chnablelab.plantgenomics.iastate.edu/images/personnel/Schnable_Patrick.20180207.jpg">
            <a:extLst>
              <a:ext uri="{FF2B5EF4-FFF2-40B4-BE49-F238E27FC236}">
                <a16:creationId xmlns:a16="http://schemas.microsoft.com/office/drawing/2014/main" xmlns="" id="{60CFF3C8-0C52-4509-A376-327A8F84C9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4" r="6072" b="33132"/>
          <a:stretch/>
        </p:blipFill>
        <p:spPr bwMode="auto">
          <a:xfrm>
            <a:off x="738754" y="2686326"/>
            <a:ext cx="1097887" cy="12321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athleen Newton">
            <a:extLst>
              <a:ext uri="{FF2B5EF4-FFF2-40B4-BE49-F238E27FC236}">
                <a16:creationId xmlns:a16="http://schemas.microsoft.com/office/drawing/2014/main" xmlns="" id="{03CAC9E5-EB4C-4E77-84BA-214B25FCC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212" y="2697924"/>
            <a:ext cx="1015671" cy="12251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natalia">
            <a:extLst>
              <a:ext uri="{FF2B5EF4-FFF2-40B4-BE49-F238E27FC236}">
                <a16:creationId xmlns:a16="http://schemas.microsoft.com/office/drawing/2014/main" xmlns="" id="{6FC092EA-1B77-442E-BDD1-E80CEE536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4" r="17412" b="18014"/>
          <a:stretch/>
        </p:blipFill>
        <p:spPr bwMode="auto">
          <a:xfrm>
            <a:off x="5059932" y="2682910"/>
            <a:ext cx="1047028" cy="12355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9839146-5D9E-42B5-A264-FC2D6C825352}"/>
              </a:ext>
            </a:extLst>
          </p:cNvPr>
          <p:cNvSpPr/>
          <p:nvPr/>
        </p:nvSpPr>
        <p:spPr>
          <a:xfrm>
            <a:off x="6561807" y="3961672"/>
            <a:ext cx="2270601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Sherry Flint-Garcia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USDA-ARS,U Missouri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BEB49E5-F549-496B-A05C-97FCA0DDB640}"/>
              </a:ext>
            </a:extLst>
          </p:cNvPr>
          <p:cNvSpPr/>
          <p:nvPr/>
        </p:nvSpPr>
        <p:spPr>
          <a:xfrm>
            <a:off x="541808" y="6059943"/>
            <a:ext cx="1718083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Tom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Brutnell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Danforth Center 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D615E24-4E38-4CA7-B68C-C32B299AF5B7}"/>
              </a:ext>
            </a:extLst>
          </p:cNvPr>
          <p:cNvSpPr/>
          <p:nvPr/>
        </p:nvSpPr>
        <p:spPr>
          <a:xfrm>
            <a:off x="2341634" y="6048596"/>
            <a:ext cx="2471907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David Jackson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Cold Spring Harbor Lab 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" descr="Résultat de recherche d'images pour &quot;tom brutnell image&quot;">
            <a:extLst>
              <a:ext uri="{FF2B5EF4-FFF2-40B4-BE49-F238E27FC236}">
                <a16:creationId xmlns:a16="http://schemas.microsoft.com/office/drawing/2014/main" xmlns="" id="{F6D6C1B3-7643-44B0-889E-31CC1493D6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2" t="2" r="21072" b="34148"/>
          <a:stretch/>
        </p:blipFill>
        <p:spPr bwMode="auto">
          <a:xfrm>
            <a:off x="733754" y="4669102"/>
            <a:ext cx="1190730" cy="13468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Résultat de recherche d'images pour &quot;sherry flint-garcia images&quot;">
            <a:extLst>
              <a:ext uri="{FF2B5EF4-FFF2-40B4-BE49-F238E27FC236}">
                <a16:creationId xmlns:a16="http://schemas.microsoft.com/office/drawing/2014/main" xmlns="" id="{007C36AF-4D6B-4570-A59E-DA77D07B34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9" r="20305" b="24857"/>
          <a:stretch/>
        </p:blipFill>
        <p:spPr bwMode="auto">
          <a:xfrm>
            <a:off x="6998676" y="2679685"/>
            <a:ext cx="1028257" cy="12443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David Jackson">
            <a:extLst>
              <a:ext uri="{FF2B5EF4-FFF2-40B4-BE49-F238E27FC236}">
                <a16:creationId xmlns:a16="http://schemas.microsoft.com/office/drawing/2014/main" xmlns="" id="{0D86C242-A95C-47EF-9DC4-196C811C57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5" t="1" r="16509" b="22292"/>
          <a:stretch/>
        </p:blipFill>
        <p:spPr bwMode="auto">
          <a:xfrm>
            <a:off x="2996370" y="4646339"/>
            <a:ext cx="1073211" cy="13533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D936E5F-8CF8-403C-9503-82E2B1B1801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7" r="10099" b="4731"/>
          <a:stretch/>
        </p:blipFill>
        <p:spPr>
          <a:xfrm>
            <a:off x="5081552" y="4640242"/>
            <a:ext cx="1064314" cy="13594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EDE362F5-679C-43F6-8615-D92F63D054D2}"/>
              </a:ext>
            </a:extLst>
          </p:cNvPr>
          <p:cNvSpPr/>
          <p:nvPr/>
        </p:nvSpPr>
        <p:spPr>
          <a:xfrm>
            <a:off x="4547344" y="6059943"/>
            <a:ext cx="2200127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Marilyn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Wharburton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USDA 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D91C9C8-0B79-4A4D-9F3D-60C8ED65F28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" t="3827" r="12688" b="10423"/>
          <a:stretch/>
        </p:blipFill>
        <p:spPr>
          <a:xfrm>
            <a:off x="7063991" y="4669784"/>
            <a:ext cx="1034980" cy="13337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60768CB-9C59-4A89-9CAD-34D36E89569F}"/>
              </a:ext>
            </a:extLst>
          </p:cNvPr>
          <p:cNvSpPr/>
          <p:nvPr/>
        </p:nvSpPr>
        <p:spPr>
          <a:xfrm>
            <a:off x="6954377" y="6059943"/>
            <a:ext cx="1998704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Ed Buckler</a:t>
            </a: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USDA, Cornell U.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079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6719D61-E07B-4247-9E63-B9A62A68FB5E}"/>
              </a:ext>
            </a:extLst>
          </p:cNvPr>
          <p:cNvSpPr/>
          <p:nvPr/>
        </p:nvSpPr>
        <p:spPr>
          <a:xfrm>
            <a:off x="2917559" y="3235566"/>
            <a:ext cx="1621482" cy="1179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Silvio Salvi</a:t>
            </a: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of Bologna</a:t>
            </a: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Italy</a:t>
            </a: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European Rep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41CC176-1DE8-441E-91DE-8852B4665E79}"/>
              </a:ext>
            </a:extLst>
          </p:cNvPr>
          <p:cNvSpPr/>
          <p:nvPr/>
        </p:nvSpPr>
        <p:spPr>
          <a:xfrm>
            <a:off x="547633" y="3235566"/>
            <a:ext cx="2071482" cy="1179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Irina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Makarevitch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Hamline U</a:t>
            </a: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USA</a:t>
            </a: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Small-Collage Rep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CE12A49-1FEB-4239-A8C8-1CB959CB3DC8}"/>
              </a:ext>
            </a:extLst>
          </p:cNvPr>
          <p:cNvSpPr/>
          <p:nvPr/>
        </p:nvSpPr>
        <p:spPr>
          <a:xfrm>
            <a:off x="4871889" y="3054426"/>
            <a:ext cx="1845323" cy="1360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Jianbing Yan</a:t>
            </a:r>
          </a:p>
          <a:p>
            <a:pPr>
              <a:lnSpc>
                <a:spcPct val="107000"/>
              </a:lnSpc>
            </a:pP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Huazhong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 U</a:t>
            </a: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China</a:t>
            </a: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Asian Rep</a:t>
            </a:r>
          </a:p>
        </p:txBody>
      </p:sp>
      <p:pic>
        <p:nvPicPr>
          <p:cNvPr id="9" name="Picture 10" descr="Jianbing Yan">
            <a:extLst>
              <a:ext uri="{FF2B5EF4-FFF2-40B4-BE49-F238E27FC236}">
                <a16:creationId xmlns:a16="http://schemas.microsoft.com/office/drawing/2014/main" xmlns="" id="{DE5B21F8-4A1E-4066-A158-E4BE5F7B3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15" y="1821258"/>
            <a:ext cx="1295624" cy="12956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oto del docente">
            <a:extLst>
              <a:ext uri="{FF2B5EF4-FFF2-40B4-BE49-F238E27FC236}">
                <a16:creationId xmlns:a16="http://schemas.microsoft.com/office/drawing/2014/main" xmlns="" id="{4A93CBC9-C437-4BC3-98EE-2491A319B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087" y="1821258"/>
            <a:ext cx="1194101" cy="13498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ésultat de recherche d'images pour &quot;Irina Makarevitch image&quot;">
            <a:extLst>
              <a:ext uri="{FF2B5EF4-FFF2-40B4-BE49-F238E27FC236}">
                <a16:creationId xmlns:a16="http://schemas.microsoft.com/office/drawing/2014/main" xmlns="" id="{37C10344-C968-4B7E-A5D4-DA5142A7B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5" r="41892" b="27640"/>
          <a:stretch/>
        </p:blipFill>
        <p:spPr bwMode="auto">
          <a:xfrm>
            <a:off x="856831" y="1821258"/>
            <a:ext cx="1294103" cy="13498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B43F360-9F98-4E5F-AD64-6D588FA8F9CE}"/>
              </a:ext>
            </a:extLst>
          </p:cNvPr>
          <p:cNvSpPr/>
          <p:nvPr/>
        </p:nvSpPr>
        <p:spPr>
          <a:xfrm>
            <a:off x="6800680" y="3235566"/>
            <a:ext cx="2169306" cy="1179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Ruairidh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Sawers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     Cinvestav</a:t>
            </a:r>
          </a:p>
          <a:p>
            <a:pPr>
              <a:lnSpc>
                <a:spcPct val="107000"/>
              </a:lnSpc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Mexico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Latin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American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Rep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2" descr="Résultat de recherche d'images pour &quot;Ruairidh Sawers maize image&quot;">
            <a:extLst>
              <a:ext uri="{FF2B5EF4-FFF2-40B4-BE49-F238E27FC236}">
                <a16:creationId xmlns:a16="http://schemas.microsoft.com/office/drawing/2014/main" xmlns="" id="{3A4D53C2-5011-49B2-807A-DA87E0937C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2"/>
          <a:stretch/>
        </p:blipFill>
        <p:spPr bwMode="auto">
          <a:xfrm>
            <a:off x="7050060" y="1821258"/>
            <a:ext cx="1206109" cy="13596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6E34906-4166-43DE-95C0-13BBCA7BBC0F}"/>
              </a:ext>
            </a:extLst>
          </p:cNvPr>
          <p:cNvSpPr/>
          <p:nvPr/>
        </p:nvSpPr>
        <p:spPr>
          <a:xfrm>
            <a:off x="547633" y="338073"/>
            <a:ext cx="822440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Maize Genetics Executive Committee (MGEC) - Appointed members</a:t>
            </a:r>
          </a:p>
        </p:txBody>
      </p:sp>
    </p:spTree>
    <p:extLst>
      <p:ext uri="{BB962C8B-B14F-4D97-AF65-F5344CB8AC3E}">
        <p14:creationId xmlns:p14="http://schemas.microsoft.com/office/powerpoint/2010/main" val="28216903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4617C3-8B1A-407E-9E48-B4D854CF1BE9}"/>
              </a:ext>
            </a:extLst>
          </p:cNvPr>
          <p:cNvSpPr txBox="1"/>
          <p:nvPr/>
        </p:nvSpPr>
        <p:spPr>
          <a:xfrm>
            <a:off x="398619" y="333436"/>
            <a:ext cx="6833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Community-level priorities? – </a:t>
            </a:r>
            <a:r>
              <a:rPr lang="en-US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initiatives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7BA067-3E5B-49D1-B2C3-23F0A017B8FA}"/>
              </a:ext>
            </a:extLst>
          </p:cNvPr>
          <p:cNvSpPr txBox="1"/>
          <p:nvPr/>
        </p:nvSpPr>
        <p:spPr>
          <a:xfrm>
            <a:off x="3361851" y="1241558"/>
            <a:ext cx="5537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Most important areas for community focus?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10DCD9-BBA1-4409-BC46-08E48BAC56A5}"/>
              </a:ext>
            </a:extLst>
          </p:cNvPr>
          <p:cNvSpPr txBox="1"/>
          <p:nvPr/>
        </p:nvSpPr>
        <p:spPr>
          <a:xfrm>
            <a:off x="244446" y="1858639"/>
            <a:ext cx="3865225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 tools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resources</a:t>
            </a:r>
          </a:p>
          <a:p>
            <a:pPr algn="r">
              <a:spcAft>
                <a:spcPts val="1200"/>
              </a:spcAft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Informatic tools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resources, services</a:t>
            </a:r>
          </a:p>
          <a:p>
            <a:pPr algn="r">
              <a:spcAft>
                <a:spcPts val="1200"/>
              </a:spcAft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student recruitment</a:t>
            </a:r>
          </a:p>
          <a:p>
            <a:pPr algn="r">
              <a:spcAft>
                <a:spcPts val="1200"/>
              </a:spcAft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Interface with private sector</a:t>
            </a:r>
          </a:p>
          <a:p>
            <a:pPr algn="r">
              <a:spcAft>
                <a:spcPts val="1200"/>
              </a:spcAft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breadth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expertise</a:t>
            </a:r>
          </a:p>
          <a:p>
            <a:pPr algn="r"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DECC048-3C93-4344-B9D7-8368E8C31810}"/>
              </a:ext>
            </a:extLst>
          </p:cNvPr>
          <p:cNvSpPr/>
          <p:nvPr/>
        </p:nvSpPr>
        <p:spPr>
          <a:xfrm>
            <a:off x="4123322" y="1746917"/>
            <a:ext cx="4625922" cy="23693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EDFE58-A4F1-409E-9649-F64DB0AC4A13}"/>
              </a:ext>
            </a:extLst>
          </p:cNvPr>
          <p:cNvSpPr txBox="1"/>
          <p:nvPr/>
        </p:nvSpPr>
        <p:spPr>
          <a:xfrm>
            <a:off x="5153417" y="4627391"/>
            <a:ext cx="2185214" cy="449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Importance (5 high)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B858757-23A6-4D17-BC4D-C2BF3D338CD3}"/>
              </a:ext>
            </a:extLst>
          </p:cNvPr>
          <p:cNvSpPr/>
          <p:nvPr/>
        </p:nvSpPr>
        <p:spPr>
          <a:xfrm>
            <a:off x="4123321" y="3630888"/>
            <a:ext cx="3351786" cy="197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5C0A015-D801-4471-ADFF-B38822D02670}"/>
              </a:ext>
            </a:extLst>
          </p:cNvPr>
          <p:cNvSpPr/>
          <p:nvPr/>
        </p:nvSpPr>
        <p:spPr>
          <a:xfrm>
            <a:off x="4123321" y="3214674"/>
            <a:ext cx="2776021" cy="226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B19E520-5699-4B1C-9FFA-D79CCFBF2A18}"/>
              </a:ext>
            </a:extLst>
          </p:cNvPr>
          <p:cNvSpPr/>
          <p:nvPr/>
        </p:nvSpPr>
        <p:spPr>
          <a:xfrm>
            <a:off x="4123321" y="2777890"/>
            <a:ext cx="3154350" cy="226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04C525B-6AB8-4826-BC29-E009C8B719FF}"/>
              </a:ext>
            </a:extLst>
          </p:cNvPr>
          <p:cNvSpPr/>
          <p:nvPr/>
        </p:nvSpPr>
        <p:spPr>
          <a:xfrm>
            <a:off x="4123320" y="2375742"/>
            <a:ext cx="3351787" cy="226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53AEC56-7FC3-4C82-8FBD-6E06DD42374B}"/>
              </a:ext>
            </a:extLst>
          </p:cNvPr>
          <p:cNvSpPr/>
          <p:nvPr/>
        </p:nvSpPr>
        <p:spPr>
          <a:xfrm>
            <a:off x="4123321" y="1945727"/>
            <a:ext cx="3795197" cy="240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277311D3-753A-4C9F-A7BC-DDFBE0D87A7E}"/>
              </a:ext>
            </a:extLst>
          </p:cNvPr>
          <p:cNvGrpSpPr/>
          <p:nvPr/>
        </p:nvGrpSpPr>
        <p:grpSpPr>
          <a:xfrm>
            <a:off x="4124489" y="4080972"/>
            <a:ext cx="4624755" cy="202311"/>
            <a:chOff x="3967537" y="3836739"/>
            <a:chExt cx="4624755" cy="166199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12EFB4A0-D341-4D39-9849-87BED66EE729}"/>
                </a:ext>
              </a:extLst>
            </p:cNvPr>
            <p:cNvCxnSpPr/>
            <p:nvPr/>
          </p:nvCxnSpPr>
          <p:spPr>
            <a:xfrm>
              <a:off x="4892488" y="3857199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470FA3B3-49DE-46A7-8BAB-C50198B4557D}"/>
                </a:ext>
              </a:extLst>
            </p:cNvPr>
            <p:cNvCxnSpPr/>
            <p:nvPr/>
          </p:nvCxnSpPr>
          <p:spPr>
            <a:xfrm>
              <a:off x="5817439" y="3863373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AA9E2744-A57F-443F-B991-4302314BD46E}"/>
                </a:ext>
              </a:extLst>
            </p:cNvPr>
            <p:cNvCxnSpPr/>
            <p:nvPr/>
          </p:nvCxnSpPr>
          <p:spPr>
            <a:xfrm>
              <a:off x="6742390" y="3856714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37A6C0BD-6A36-4183-AB3A-880D2105CD45}"/>
                </a:ext>
              </a:extLst>
            </p:cNvPr>
            <p:cNvCxnSpPr/>
            <p:nvPr/>
          </p:nvCxnSpPr>
          <p:spPr>
            <a:xfrm>
              <a:off x="7667341" y="3870031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2E98CA2A-9E32-49C1-B27C-C1A64F29CDB6}"/>
                </a:ext>
              </a:extLst>
            </p:cNvPr>
            <p:cNvCxnSpPr/>
            <p:nvPr/>
          </p:nvCxnSpPr>
          <p:spPr>
            <a:xfrm>
              <a:off x="8592292" y="3870031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B324D54C-8801-4EFE-BA34-E324DE00AB6E}"/>
                </a:ext>
              </a:extLst>
            </p:cNvPr>
            <p:cNvCxnSpPr/>
            <p:nvPr/>
          </p:nvCxnSpPr>
          <p:spPr>
            <a:xfrm>
              <a:off x="3967537" y="3836739"/>
              <a:ext cx="0" cy="132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2841DCF-761E-4515-B9F6-18BDB5EF3DFC}"/>
              </a:ext>
            </a:extLst>
          </p:cNvPr>
          <p:cNvSpPr txBox="1"/>
          <p:nvPr/>
        </p:nvSpPr>
        <p:spPr>
          <a:xfrm>
            <a:off x="4010519" y="4268017"/>
            <a:ext cx="496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0            1             2            3             4            5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953CF3F-55D1-418C-8D16-F2CA0FFB4E69}"/>
              </a:ext>
            </a:extLst>
          </p:cNvPr>
          <p:cNvSpPr txBox="1"/>
          <p:nvPr/>
        </p:nvSpPr>
        <p:spPr>
          <a:xfrm>
            <a:off x="441149" y="4742972"/>
            <a:ext cx="40815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groups in each area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-- for mid-year meeting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570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04DC8F-7B16-4B4B-B684-8C105B9D2C61}"/>
              </a:ext>
            </a:extLst>
          </p:cNvPr>
          <p:cNvSpPr txBox="1"/>
          <p:nvPr/>
        </p:nvSpPr>
        <p:spPr>
          <a:xfrm>
            <a:off x="758214" y="342988"/>
            <a:ext cx="6093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Maize Genetics Community Session: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70336B4-EC09-43E7-A43D-D44203F16D97}"/>
              </a:ext>
            </a:extLst>
          </p:cNvPr>
          <p:cNvSpPr txBox="1"/>
          <p:nvPr/>
        </p:nvSpPr>
        <p:spPr>
          <a:xfrm>
            <a:off x="758213" y="1308779"/>
            <a:ext cx="72764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Update from US funding agencies: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-- Ann Sylvester, Program Director, PGRP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-- Cliff Weil, Rotator, PGRP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-- Karen Cone, Program Director, Genetic Mechanisms, MCB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2B01FD9-2EE7-4929-B9AB-1344D7C8FFBE}"/>
              </a:ext>
            </a:extLst>
          </p:cNvPr>
          <p:cNvSpPr txBox="1"/>
          <p:nvPr/>
        </p:nvSpPr>
        <p:spPr>
          <a:xfrm>
            <a:off x="758213" y="2632218"/>
            <a:ext cx="31181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Update from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MaizeGDB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-- Carson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Andorf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D68068-1506-43CE-8A9F-C889F6611516}"/>
              </a:ext>
            </a:extLst>
          </p:cNvPr>
          <p:cNvSpPr txBox="1"/>
          <p:nvPr/>
        </p:nvSpPr>
        <p:spPr>
          <a:xfrm>
            <a:off x="758213" y="3512949"/>
            <a:ext cx="755847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Update from Maize Genetics Executive Committee (MGEC):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-- Karen Koch, Chair (UF)  ----- Survey highlights and new initiatives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--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Jianming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Yu, Chair-Elect (ISU)    </a:t>
            </a:r>
          </a:p>
        </p:txBody>
      </p:sp>
    </p:spTree>
    <p:extLst>
      <p:ext uri="{BB962C8B-B14F-4D97-AF65-F5344CB8AC3E}">
        <p14:creationId xmlns:p14="http://schemas.microsoft.com/office/powerpoint/2010/main" val="551827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1CFEE56-5D23-489E-BAE8-8760EF8A9B85}"/>
              </a:ext>
            </a:extLst>
          </p:cNvPr>
          <p:cNvSpPr/>
          <p:nvPr/>
        </p:nvSpPr>
        <p:spPr>
          <a:xfrm>
            <a:off x="552951" y="338073"/>
            <a:ext cx="6345534" cy="1063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Maize Genetics Executive Committee (MGEC):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do we do?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C8FB9CF-B444-49F5-9041-248DBB3E875C}"/>
              </a:ext>
            </a:extLst>
          </p:cNvPr>
          <p:cNvSpPr/>
          <p:nvPr/>
        </p:nvSpPr>
        <p:spPr>
          <a:xfrm>
            <a:off x="659276" y="1412128"/>
            <a:ext cx="7992083" cy="1992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--- Identify needs and opportunities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--- Communicate to the broadest-possible life-science community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--- Help recognize some of the best among us (Awards)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--- Interface with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MaizeGDB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the Steering Committee (Program)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080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1CFEE56-5D23-489E-BAE8-8760EF8A9B85}"/>
              </a:ext>
            </a:extLst>
          </p:cNvPr>
          <p:cNvSpPr/>
          <p:nvPr/>
        </p:nvSpPr>
        <p:spPr>
          <a:xfrm>
            <a:off x="552951" y="338073"/>
            <a:ext cx="6345534" cy="1063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Maize Genetics Executive Committee (MGEC):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do we do?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C8FB9CF-B444-49F5-9041-248DBB3E875C}"/>
              </a:ext>
            </a:extLst>
          </p:cNvPr>
          <p:cNvSpPr/>
          <p:nvPr/>
        </p:nvSpPr>
        <p:spPr>
          <a:xfrm>
            <a:off x="659276" y="1412128"/>
            <a:ext cx="7992083" cy="1992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--- Identify needs and opportunities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--- Communicate to the broadest-possible life-science community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--- Help recognize some of the best among us (Awards)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--- Interface with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MaizeGDB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the Steering Committee (Program)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0A32B3A-62C3-4226-88B4-F448BBF1E19F}"/>
              </a:ext>
            </a:extLst>
          </p:cNvPr>
          <p:cNvSpPr/>
          <p:nvPr/>
        </p:nvSpPr>
        <p:spPr>
          <a:xfrm>
            <a:off x="552951" y="3481722"/>
            <a:ext cx="8702691" cy="2856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this year: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--- RA Emmerson Award for Lifetime Achievement in Maize Genetics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--- New funding and initiatives: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RCN (Research Coordination Network)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“Broadening and Energizing the Maize Genetics Research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Community”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961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2D917B8-B188-44B5-9DC7-352884B198F2}"/>
              </a:ext>
            </a:extLst>
          </p:cNvPr>
          <p:cNvSpPr/>
          <p:nvPr/>
        </p:nvSpPr>
        <p:spPr>
          <a:xfrm>
            <a:off x="4668755" y="3961672"/>
            <a:ext cx="1828801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Natalia de Leon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U. Wisconsin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03CF253-DB90-412B-9E7A-1F6784672335}"/>
              </a:ext>
            </a:extLst>
          </p:cNvPr>
          <p:cNvSpPr/>
          <p:nvPr/>
        </p:nvSpPr>
        <p:spPr>
          <a:xfrm>
            <a:off x="234606" y="1898256"/>
            <a:ext cx="2329697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Karen Koch (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Chair)</a:t>
            </a: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U. Florida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745E68A-4815-46A9-AFF0-DCF2B33D0070}"/>
              </a:ext>
            </a:extLst>
          </p:cNvPr>
          <p:cNvSpPr/>
          <p:nvPr/>
        </p:nvSpPr>
        <p:spPr>
          <a:xfrm>
            <a:off x="2312538" y="1923756"/>
            <a:ext cx="2578299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Jianming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Yu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(New Chair)      </a:t>
            </a: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Iowa State U.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A24FA88-8643-4D55-A986-0B08CA7CDA65}"/>
              </a:ext>
            </a:extLst>
          </p:cNvPr>
          <p:cNvSpPr/>
          <p:nvPr/>
        </p:nvSpPr>
        <p:spPr>
          <a:xfrm>
            <a:off x="6735564" y="1910704"/>
            <a:ext cx="1580147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Paul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Chomet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NRGene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2EE8361-7819-4DB4-9479-0F754C27C198}"/>
              </a:ext>
            </a:extLst>
          </p:cNvPr>
          <p:cNvSpPr/>
          <p:nvPr/>
        </p:nvSpPr>
        <p:spPr>
          <a:xfrm>
            <a:off x="4803342" y="1910704"/>
            <a:ext cx="1828801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Sean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Kaeppler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U Wisconsin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6650534-6B3C-4D99-B48D-8F88AC95E3BD}"/>
              </a:ext>
            </a:extLst>
          </p:cNvPr>
          <p:cNvSpPr/>
          <p:nvPr/>
        </p:nvSpPr>
        <p:spPr>
          <a:xfrm>
            <a:off x="597072" y="3947726"/>
            <a:ext cx="1687409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Pat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Schnable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Iowa State U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24D5FCE-18BA-4CC9-BF86-8E29609F5E37}"/>
              </a:ext>
            </a:extLst>
          </p:cNvPr>
          <p:cNvSpPr/>
          <p:nvPr/>
        </p:nvSpPr>
        <p:spPr>
          <a:xfrm>
            <a:off x="2611051" y="3949181"/>
            <a:ext cx="1933074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Kathleen Newton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Univ. Missouri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38AC418-B9F7-436C-A8A8-32EEBC8571D6}"/>
              </a:ext>
            </a:extLst>
          </p:cNvPr>
          <p:cNvSpPr/>
          <p:nvPr/>
        </p:nvSpPr>
        <p:spPr>
          <a:xfrm>
            <a:off x="451528" y="257916"/>
            <a:ext cx="6300317" cy="37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Maize Genetics Executive Committee (MGEC)?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KEK-image-4-11_0.jpg">
            <a:extLst>
              <a:ext uri="{FF2B5EF4-FFF2-40B4-BE49-F238E27FC236}">
                <a16:creationId xmlns:a16="http://schemas.microsoft.com/office/drawing/2014/main" xmlns="" id="{4A367FD6-D2BD-431A-80BE-033E5E3106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1" t="163" r="10263" b="32196"/>
          <a:stretch/>
        </p:blipFill>
        <p:spPr bwMode="auto">
          <a:xfrm>
            <a:off x="733754" y="727357"/>
            <a:ext cx="1107888" cy="12296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ésultat de recherche d'images pour &quot;Jianming Yu iowa state university images&quot;">
            <a:extLst>
              <a:ext uri="{FF2B5EF4-FFF2-40B4-BE49-F238E27FC236}">
                <a16:creationId xmlns:a16="http://schemas.microsoft.com/office/drawing/2014/main" xmlns="" id="{1C605530-F7ED-4AC5-A0CA-585815339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9" r="45667" b="22464"/>
          <a:stretch/>
        </p:blipFill>
        <p:spPr bwMode="auto">
          <a:xfrm>
            <a:off x="2886537" y="692674"/>
            <a:ext cx="1065376" cy="12541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hawn-Kaeppler">
            <a:extLst>
              <a:ext uri="{FF2B5EF4-FFF2-40B4-BE49-F238E27FC236}">
                <a16:creationId xmlns:a16="http://schemas.microsoft.com/office/drawing/2014/main" xmlns="" id="{FC2733B7-B843-47F7-984E-4D5F6A46F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" t="3695" r="9659" b="25490"/>
          <a:stretch/>
        </p:blipFill>
        <p:spPr bwMode="auto">
          <a:xfrm>
            <a:off x="5059932" y="748950"/>
            <a:ext cx="957060" cy="12080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ésultat de recherche d'images pour &quot;paul chomet nrgene images&quot;">
            <a:extLst>
              <a:ext uri="{FF2B5EF4-FFF2-40B4-BE49-F238E27FC236}">
                <a16:creationId xmlns:a16="http://schemas.microsoft.com/office/drawing/2014/main" xmlns="" id="{35F3E936-EDB3-4021-B6D9-CBF11820B8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9" t="3532" r="20673" b="22639"/>
          <a:stretch/>
        </p:blipFill>
        <p:spPr bwMode="auto">
          <a:xfrm>
            <a:off x="6954377" y="711829"/>
            <a:ext cx="1001850" cy="12543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chnablelab.plantgenomics.iastate.edu/images/personnel/Schnable_Patrick.20180207.jpg">
            <a:extLst>
              <a:ext uri="{FF2B5EF4-FFF2-40B4-BE49-F238E27FC236}">
                <a16:creationId xmlns:a16="http://schemas.microsoft.com/office/drawing/2014/main" xmlns="" id="{60CFF3C8-0C52-4509-A376-327A8F84C9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4" r="6072" b="33132"/>
          <a:stretch/>
        </p:blipFill>
        <p:spPr bwMode="auto">
          <a:xfrm>
            <a:off x="738754" y="2686326"/>
            <a:ext cx="1097887" cy="12321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athleen Newton">
            <a:extLst>
              <a:ext uri="{FF2B5EF4-FFF2-40B4-BE49-F238E27FC236}">
                <a16:creationId xmlns:a16="http://schemas.microsoft.com/office/drawing/2014/main" xmlns="" id="{03CAC9E5-EB4C-4E77-84BA-214B25FCC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212" y="2697924"/>
            <a:ext cx="1015671" cy="12251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natalia">
            <a:extLst>
              <a:ext uri="{FF2B5EF4-FFF2-40B4-BE49-F238E27FC236}">
                <a16:creationId xmlns:a16="http://schemas.microsoft.com/office/drawing/2014/main" xmlns="" id="{6FC092EA-1B77-442E-BDD1-E80CEE536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4" r="17412" b="18014"/>
          <a:stretch/>
        </p:blipFill>
        <p:spPr bwMode="auto">
          <a:xfrm>
            <a:off x="5059932" y="2682910"/>
            <a:ext cx="1047028" cy="12355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9839146-5D9E-42B5-A264-FC2D6C825352}"/>
              </a:ext>
            </a:extLst>
          </p:cNvPr>
          <p:cNvSpPr/>
          <p:nvPr/>
        </p:nvSpPr>
        <p:spPr>
          <a:xfrm>
            <a:off x="6561807" y="3961672"/>
            <a:ext cx="2270601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Sherry Flint-Garcia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USDA-ARS,U Missouri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BEB49E5-F549-496B-A05C-97FCA0DDB640}"/>
              </a:ext>
            </a:extLst>
          </p:cNvPr>
          <p:cNvSpPr/>
          <p:nvPr/>
        </p:nvSpPr>
        <p:spPr>
          <a:xfrm>
            <a:off x="541808" y="6059943"/>
            <a:ext cx="1718083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Tom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Brutnell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Danforth Center 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D615E24-4E38-4CA7-B68C-C32B299AF5B7}"/>
              </a:ext>
            </a:extLst>
          </p:cNvPr>
          <p:cNvSpPr/>
          <p:nvPr/>
        </p:nvSpPr>
        <p:spPr>
          <a:xfrm>
            <a:off x="2341634" y="6048596"/>
            <a:ext cx="2471907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David Jackson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Cold Spring Harbor Lab 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" descr="Résultat de recherche d'images pour &quot;tom brutnell image&quot;">
            <a:extLst>
              <a:ext uri="{FF2B5EF4-FFF2-40B4-BE49-F238E27FC236}">
                <a16:creationId xmlns:a16="http://schemas.microsoft.com/office/drawing/2014/main" xmlns="" id="{F6D6C1B3-7643-44B0-889E-31CC1493D6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2" t="2" r="21072" b="34148"/>
          <a:stretch/>
        </p:blipFill>
        <p:spPr bwMode="auto">
          <a:xfrm>
            <a:off x="733754" y="4669102"/>
            <a:ext cx="1190730" cy="13468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Résultat de recherche d'images pour &quot;sherry flint-garcia images&quot;">
            <a:extLst>
              <a:ext uri="{FF2B5EF4-FFF2-40B4-BE49-F238E27FC236}">
                <a16:creationId xmlns:a16="http://schemas.microsoft.com/office/drawing/2014/main" xmlns="" id="{007C36AF-4D6B-4570-A59E-DA77D07B34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9" r="20305" b="24857"/>
          <a:stretch/>
        </p:blipFill>
        <p:spPr bwMode="auto">
          <a:xfrm>
            <a:off x="6998676" y="2679685"/>
            <a:ext cx="1028257" cy="12443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David Jackson">
            <a:extLst>
              <a:ext uri="{FF2B5EF4-FFF2-40B4-BE49-F238E27FC236}">
                <a16:creationId xmlns:a16="http://schemas.microsoft.com/office/drawing/2014/main" xmlns="" id="{0D86C242-A95C-47EF-9DC4-196C811C57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5" t="1" r="16509" b="22292"/>
          <a:stretch/>
        </p:blipFill>
        <p:spPr bwMode="auto">
          <a:xfrm>
            <a:off x="2996370" y="4646339"/>
            <a:ext cx="1073211" cy="13533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D936E5F-8CF8-403C-9503-82E2B1B1801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7" r="10099" b="4731"/>
          <a:stretch/>
        </p:blipFill>
        <p:spPr>
          <a:xfrm>
            <a:off x="5081552" y="4640242"/>
            <a:ext cx="1064314" cy="13594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EDE362F5-679C-43F6-8615-D92F63D054D2}"/>
              </a:ext>
            </a:extLst>
          </p:cNvPr>
          <p:cNvSpPr/>
          <p:nvPr/>
        </p:nvSpPr>
        <p:spPr>
          <a:xfrm>
            <a:off x="4547344" y="6059943"/>
            <a:ext cx="2200127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Marilyn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Wharburton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USDA 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D91C9C8-0B79-4A4D-9F3D-60C8ED65F28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" t="3827" r="12688" b="10423"/>
          <a:stretch/>
        </p:blipFill>
        <p:spPr>
          <a:xfrm>
            <a:off x="7063991" y="4669784"/>
            <a:ext cx="1034980" cy="13337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60768CB-9C59-4A89-9CAD-34D36E89569F}"/>
              </a:ext>
            </a:extLst>
          </p:cNvPr>
          <p:cNvSpPr/>
          <p:nvPr/>
        </p:nvSpPr>
        <p:spPr>
          <a:xfrm>
            <a:off x="6954377" y="6059943"/>
            <a:ext cx="1998704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Ed Buckler</a:t>
            </a: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USDA, Cornell U.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307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6719D61-E07B-4247-9E63-B9A62A68FB5E}"/>
              </a:ext>
            </a:extLst>
          </p:cNvPr>
          <p:cNvSpPr/>
          <p:nvPr/>
        </p:nvSpPr>
        <p:spPr>
          <a:xfrm>
            <a:off x="2917559" y="3235566"/>
            <a:ext cx="1621482" cy="1179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Silvio Salvi</a:t>
            </a: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of Bologna</a:t>
            </a: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Italy</a:t>
            </a: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European Rep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41CC176-1DE8-441E-91DE-8852B4665E79}"/>
              </a:ext>
            </a:extLst>
          </p:cNvPr>
          <p:cNvSpPr/>
          <p:nvPr/>
        </p:nvSpPr>
        <p:spPr>
          <a:xfrm>
            <a:off x="547633" y="3235566"/>
            <a:ext cx="2071482" cy="1179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Irina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Makarevitch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Hamline U</a:t>
            </a: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USA</a:t>
            </a: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Small-Collage Rep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CE12A49-1FEB-4239-A8C8-1CB959CB3DC8}"/>
              </a:ext>
            </a:extLst>
          </p:cNvPr>
          <p:cNvSpPr/>
          <p:nvPr/>
        </p:nvSpPr>
        <p:spPr>
          <a:xfrm>
            <a:off x="4871889" y="3054426"/>
            <a:ext cx="1845323" cy="1360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Jianbing Yan</a:t>
            </a:r>
          </a:p>
          <a:p>
            <a:pPr>
              <a:lnSpc>
                <a:spcPct val="107000"/>
              </a:lnSpc>
            </a:pP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Huazhong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 U</a:t>
            </a: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China</a:t>
            </a: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Asian Rep</a:t>
            </a:r>
          </a:p>
        </p:txBody>
      </p:sp>
      <p:pic>
        <p:nvPicPr>
          <p:cNvPr id="9" name="Picture 10" descr="Jianbing Yan">
            <a:extLst>
              <a:ext uri="{FF2B5EF4-FFF2-40B4-BE49-F238E27FC236}">
                <a16:creationId xmlns:a16="http://schemas.microsoft.com/office/drawing/2014/main" xmlns="" id="{DE5B21F8-4A1E-4066-A158-E4BE5F7B3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15" y="1821258"/>
            <a:ext cx="1295624" cy="12956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oto del docente">
            <a:extLst>
              <a:ext uri="{FF2B5EF4-FFF2-40B4-BE49-F238E27FC236}">
                <a16:creationId xmlns:a16="http://schemas.microsoft.com/office/drawing/2014/main" xmlns="" id="{4A93CBC9-C437-4BC3-98EE-2491A319B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087" y="1821258"/>
            <a:ext cx="1194101" cy="13498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ésultat de recherche d'images pour &quot;Irina Makarevitch image&quot;">
            <a:extLst>
              <a:ext uri="{FF2B5EF4-FFF2-40B4-BE49-F238E27FC236}">
                <a16:creationId xmlns:a16="http://schemas.microsoft.com/office/drawing/2014/main" xmlns="" id="{37C10344-C968-4B7E-A5D4-DA5142A7B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5" r="41892" b="27640"/>
          <a:stretch/>
        </p:blipFill>
        <p:spPr bwMode="auto">
          <a:xfrm>
            <a:off x="856831" y="1821258"/>
            <a:ext cx="1294103" cy="13498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B43F360-9F98-4E5F-AD64-6D588FA8F9CE}"/>
              </a:ext>
            </a:extLst>
          </p:cNvPr>
          <p:cNvSpPr/>
          <p:nvPr/>
        </p:nvSpPr>
        <p:spPr>
          <a:xfrm>
            <a:off x="6800680" y="3235566"/>
            <a:ext cx="2169306" cy="1179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Ruairidh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Sawers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     Cinvestav</a:t>
            </a:r>
          </a:p>
          <a:p>
            <a:pPr>
              <a:lnSpc>
                <a:spcPct val="107000"/>
              </a:lnSpc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Mexico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Latin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American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Rep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2" descr="Résultat de recherche d'images pour &quot;Ruairidh Sawers maize image&quot;">
            <a:extLst>
              <a:ext uri="{FF2B5EF4-FFF2-40B4-BE49-F238E27FC236}">
                <a16:creationId xmlns:a16="http://schemas.microsoft.com/office/drawing/2014/main" xmlns="" id="{3A4D53C2-5011-49B2-807A-DA87E0937C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2"/>
          <a:stretch/>
        </p:blipFill>
        <p:spPr bwMode="auto">
          <a:xfrm>
            <a:off x="7050060" y="1821258"/>
            <a:ext cx="1206109" cy="13596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6E34906-4166-43DE-95C0-13BBCA7BBC0F}"/>
              </a:ext>
            </a:extLst>
          </p:cNvPr>
          <p:cNvSpPr/>
          <p:nvPr/>
        </p:nvSpPr>
        <p:spPr>
          <a:xfrm>
            <a:off x="547633" y="338073"/>
            <a:ext cx="822440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Maize Genetics Executive Committee (MGEC) - Appointed members</a:t>
            </a:r>
          </a:p>
        </p:txBody>
      </p:sp>
    </p:spTree>
    <p:extLst>
      <p:ext uri="{BB962C8B-B14F-4D97-AF65-F5344CB8AC3E}">
        <p14:creationId xmlns:p14="http://schemas.microsoft.com/office/powerpoint/2010/main" val="2217525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nathan springer umn image&quot;">
            <a:extLst>
              <a:ext uri="{FF2B5EF4-FFF2-40B4-BE49-F238E27FC236}">
                <a16:creationId xmlns:a16="http://schemas.microsoft.com/office/drawing/2014/main" xmlns="" id="{E6F4CE88-5774-49D7-BEF6-93E814F87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5" t="5643" r="30351" b="6072"/>
          <a:stretch/>
        </p:blipFill>
        <p:spPr bwMode="auto">
          <a:xfrm>
            <a:off x="1150536" y="958693"/>
            <a:ext cx="926866" cy="116953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rah C. Hake">
            <a:extLst>
              <a:ext uri="{FF2B5EF4-FFF2-40B4-BE49-F238E27FC236}">
                <a16:creationId xmlns:a16="http://schemas.microsoft.com/office/drawing/2014/main" xmlns="" id="{7ED7A88D-65FD-4C3F-B89C-5AD5B96E31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7" t="3918" r="10408" b="24082"/>
          <a:stretch/>
        </p:blipFill>
        <p:spPr bwMode="auto">
          <a:xfrm>
            <a:off x="2633251" y="960907"/>
            <a:ext cx="990524" cy="11695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natalia">
            <a:extLst>
              <a:ext uri="{FF2B5EF4-FFF2-40B4-BE49-F238E27FC236}">
                <a16:creationId xmlns:a16="http://schemas.microsoft.com/office/drawing/2014/main" xmlns="" id="{BA8873FE-9B4E-4CC5-A0F8-81AECB592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5" r="21216" b="20620"/>
          <a:stretch/>
        </p:blipFill>
        <p:spPr bwMode="auto">
          <a:xfrm>
            <a:off x="4093330" y="960622"/>
            <a:ext cx="966350" cy="11695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chael Freeling">
            <a:extLst>
              <a:ext uri="{FF2B5EF4-FFF2-40B4-BE49-F238E27FC236}">
                <a16:creationId xmlns:a16="http://schemas.microsoft.com/office/drawing/2014/main" xmlns="" id="{EA32C8C0-F541-460E-B599-7DE3AC0D3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11021" b="26245"/>
          <a:stretch/>
        </p:blipFill>
        <p:spPr bwMode="auto">
          <a:xfrm>
            <a:off x="5615529" y="960907"/>
            <a:ext cx="951187" cy="11692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avid Braun">
            <a:extLst>
              <a:ext uri="{FF2B5EF4-FFF2-40B4-BE49-F238E27FC236}">
                <a16:creationId xmlns:a16="http://schemas.microsoft.com/office/drawing/2014/main" xmlns="" id="{052FBE75-F9BA-4CEF-905F-A142E406C2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32"/>
          <a:stretch/>
        </p:blipFill>
        <p:spPr bwMode="auto">
          <a:xfrm>
            <a:off x="3013356" y="3522614"/>
            <a:ext cx="1150183" cy="11768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ésultat de recherche d'images pour &quot;Jianming Yu iowa state university images&quot;">
            <a:extLst>
              <a:ext uri="{FF2B5EF4-FFF2-40B4-BE49-F238E27FC236}">
                <a16:creationId xmlns:a16="http://schemas.microsoft.com/office/drawing/2014/main" xmlns="" id="{22C08D1C-F0A9-4936-89C9-7DAF674771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9" r="45667" b="22464"/>
          <a:stretch/>
        </p:blipFill>
        <p:spPr bwMode="auto">
          <a:xfrm>
            <a:off x="4620290" y="3522614"/>
            <a:ext cx="1020686" cy="12015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300B8-A7C8-4033-99C6-2E1BDA8E9443}"/>
              </a:ext>
            </a:extLst>
          </p:cNvPr>
          <p:cNvSpPr txBox="1"/>
          <p:nvPr/>
        </p:nvSpPr>
        <p:spPr>
          <a:xfrm>
            <a:off x="946158" y="2173821"/>
            <a:ext cx="133562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Nathan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Springer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 Minnesota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F8091FF-EE6F-452E-8C1E-C2407418AF91}"/>
              </a:ext>
            </a:extLst>
          </p:cNvPr>
          <p:cNvSpPr txBox="1"/>
          <p:nvPr/>
        </p:nvSpPr>
        <p:spPr>
          <a:xfrm>
            <a:off x="2390732" y="2173821"/>
            <a:ext cx="144943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Sarah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Hake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UC Berkeley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8FAA46-181F-4304-AC45-3E64456D0C04}"/>
              </a:ext>
            </a:extLst>
          </p:cNvPr>
          <p:cNvSpPr txBox="1"/>
          <p:nvPr/>
        </p:nvSpPr>
        <p:spPr>
          <a:xfrm>
            <a:off x="3906149" y="2177820"/>
            <a:ext cx="148098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Natalia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De Leon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UW-Madison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E86B033-3937-40B1-93DB-A1D7898CAEB0}"/>
              </a:ext>
            </a:extLst>
          </p:cNvPr>
          <p:cNvSpPr txBox="1"/>
          <p:nvPr/>
        </p:nvSpPr>
        <p:spPr>
          <a:xfrm>
            <a:off x="5437344" y="2177820"/>
            <a:ext cx="139172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Mike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Freeling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UC Berkeley</a:t>
            </a:r>
          </a:p>
        </p:txBody>
      </p:sp>
      <p:pic>
        <p:nvPicPr>
          <p:cNvPr id="1032" name="Picture 8" descr="Résultat de recherche d'images pour &quot;paula mcsteen maize image&quot;">
            <a:extLst>
              <a:ext uri="{FF2B5EF4-FFF2-40B4-BE49-F238E27FC236}">
                <a16:creationId xmlns:a16="http://schemas.microsoft.com/office/drawing/2014/main" xmlns="" id="{34A43F39-502C-4E2C-9D8D-EAA20737A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4" r="9779" b="17857"/>
          <a:stretch/>
        </p:blipFill>
        <p:spPr bwMode="auto">
          <a:xfrm>
            <a:off x="7034253" y="958693"/>
            <a:ext cx="919702" cy="11714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E694EF0-86EA-413C-9AB0-C10456711FFA}"/>
              </a:ext>
            </a:extLst>
          </p:cNvPr>
          <p:cNvSpPr txBox="1"/>
          <p:nvPr/>
        </p:nvSpPr>
        <p:spPr>
          <a:xfrm>
            <a:off x="6917236" y="2214530"/>
            <a:ext cx="126829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Paula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McSteen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U Missouri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7978598-CF21-4617-938E-B3D4E4FC9A7D}"/>
              </a:ext>
            </a:extLst>
          </p:cNvPr>
          <p:cNvSpPr txBox="1"/>
          <p:nvPr/>
        </p:nvSpPr>
        <p:spPr>
          <a:xfrm>
            <a:off x="3031334" y="4819508"/>
            <a:ext cx="115288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David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Braun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 Missouri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F3021B-74CF-4F53-B0F9-2A9DF9182D8B}"/>
              </a:ext>
            </a:extLst>
          </p:cNvPr>
          <p:cNvSpPr txBox="1"/>
          <p:nvPr/>
        </p:nvSpPr>
        <p:spPr>
          <a:xfrm>
            <a:off x="4427477" y="4819507"/>
            <a:ext cx="135966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Jianming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Yu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Iowa State 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3E830D8-5B11-4A7D-8ADD-891986E96626}"/>
              </a:ext>
            </a:extLst>
          </p:cNvPr>
          <p:cNvSpPr txBox="1"/>
          <p:nvPr/>
        </p:nvSpPr>
        <p:spPr>
          <a:xfrm>
            <a:off x="624504" y="404910"/>
            <a:ext cx="2347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Awards Committee:</a:t>
            </a:r>
          </a:p>
        </p:txBody>
      </p:sp>
    </p:spTree>
    <p:extLst>
      <p:ext uri="{BB962C8B-B14F-4D97-AF65-F5344CB8AC3E}">
        <p14:creationId xmlns:p14="http://schemas.microsoft.com/office/powerpoint/2010/main" val="3484200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2090</TotalTime>
  <Words>1804</Words>
  <Application>Microsoft Office PowerPoint</Application>
  <PresentationFormat>On-screen Show (4:3)</PresentationFormat>
  <Paragraphs>423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Koch</dc:creator>
  <cp:lastModifiedBy>John</cp:lastModifiedBy>
  <cp:revision>56</cp:revision>
  <dcterms:created xsi:type="dcterms:W3CDTF">2018-03-19T21:10:18Z</dcterms:created>
  <dcterms:modified xsi:type="dcterms:W3CDTF">2018-04-05T14:35:53Z</dcterms:modified>
</cp:coreProperties>
</file>