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64" r:id="rId3"/>
    <p:sldId id="265" r:id="rId4"/>
    <p:sldId id="294" r:id="rId5"/>
    <p:sldId id="301" r:id="rId6"/>
    <p:sldId id="302" r:id="rId7"/>
    <p:sldId id="266" r:id="rId8"/>
    <p:sldId id="280" r:id="rId9"/>
    <p:sldId id="295" r:id="rId10"/>
    <p:sldId id="296" r:id="rId11"/>
    <p:sldId id="297" r:id="rId12"/>
    <p:sldId id="298" r:id="rId13"/>
    <p:sldId id="299" r:id="rId14"/>
    <p:sldId id="300" r:id="rId15"/>
    <p:sldId id="267" r:id="rId16"/>
    <p:sldId id="293" r:id="rId17"/>
    <p:sldId id="263" r:id="rId18"/>
    <p:sldId id="292" r:id="rId19"/>
    <p:sldId id="268" r:id="rId20"/>
    <p:sldId id="260" r:id="rId21"/>
    <p:sldId id="259" r:id="rId22"/>
    <p:sldId id="270" r:id="rId23"/>
    <p:sldId id="271" r:id="rId24"/>
    <p:sldId id="273" r:id="rId25"/>
    <p:sldId id="274" r:id="rId26"/>
    <p:sldId id="272" r:id="rId27"/>
    <p:sldId id="275" r:id="rId28"/>
    <p:sldId id="276" r:id="rId29"/>
    <p:sldId id="277" r:id="rId30"/>
    <p:sldId id="278"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6"/>
    <p:restoredTop sz="94746"/>
  </p:normalViewPr>
  <p:slideViewPr>
    <p:cSldViewPr snapToGrid="0" snapToObjects="1">
      <p:cViewPr>
        <p:scale>
          <a:sx n="126" d="100"/>
          <a:sy n="126" d="100"/>
        </p:scale>
        <p:origin x="-102"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4E76-217C-824E-81D2-7160E12798BE}" type="datetimeFigureOut">
              <a:rPr lang="en-US" smtClean="0"/>
              <a:t>4/25/2017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2A2FE-96DE-0247-8617-BFCD36D3B23F}" type="slidenum">
              <a:rPr lang="en-US" smtClean="0"/>
              <a:t>‹#›</a:t>
            </a:fld>
            <a:endParaRPr lang="en-US"/>
          </a:p>
        </p:txBody>
      </p:sp>
    </p:spTree>
    <p:extLst>
      <p:ext uri="{BB962C8B-B14F-4D97-AF65-F5344CB8AC3E}">
        <p14:creationId xmlns:p14="http://schemas.microsoft.com/office/powerpoint/2010/main" val="1597995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53A22A-614B-4E70-AFDC-E8CAEA99B31F}" type="slidenum">
              <a:rPr lang="en-US" smtClean="0"/>
              <a:pPr>
                <a:defRPr/>
              </a:pPr>
              <a:t>9</a:t>
            </a:fld>
            <a:endParaRPr lang="en-US" dirty="0"/>
          </a:p>
        </p:txBody>
      </p:sp>
      <p:sp>
        <p:nvSpPr>
          <p:cNvPr id="5" name="Date Placeholder 4"/>
          <p:cNvSpPr>
            <a:spLocks noGrp="1"/>
          </p:cNvSpPr>
          <p:nvPr>
            <p:ph type="dt" idx="11"/>
          </p:nvPr>
        </p:nvSpPr>
        <p:spPr/>
        <p:txBody>
          <a:bodyPr/>
          <a:lstStyle/>
          <a:p>
            <a:pPr>
              <a:defRPr/>
            </a:pPr>
            <a:r>
              <a:rPr lang="en-US" smtClean="0"/>
              <a:t>July 2016</a:t>
            </a:r>
            <a:endParaRPr lang="en-US"/>
          </a:p>
        </p:txBody>
      </p:sp>
      <p:sp>
        <p:nvSpPr>
          <p:cNvPr id="6" name="Header Placeholder 5"/>
          <p:cNvSpPr>
            <a:spLocks noGrp="1"/>
          </p:cNvSpPr>
          <p:nvPr>
            <p:ph type="hdr" sz="quarter" idx="12"/>
          </p:nvPr>
        </p:nvSpPr>
        <p:spPr/>
        <p:txBody>
          <a:bodyPr/>
          <a:lstStyle/>
          <a:p>
            <a:pPr>
              <a:defRPr/>
            </a:pPr>
            <a:r>
              <a:rPr lang="en-US" smtClean="0"/>
              <a:t>ASPB Funding Workshop</a:t>
            </a:r>
            <a:endParaRPr lang="en-US"/>
          </a:p>
        </p:txBody>
      </p:sp>
    </p:spTree>
    <p:extLst>
      <p:ext uri="{BB962C8B-B14F-4D97-AF65-F5344CB8AC3E}">
        <p14:creationId xmlns:p14="http://schemas.microsoft.com/office/powerpoint/2010/main" val="628566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ASPB Funding Workshop</a:t>
            </a:r>
            <a:endParaRPr lang="en-US"/>
          </a:p>
        </p:txBody>
      </p:sp>
      <p:sp>
        <p:nvSpPr>
          <p:cNvPr id="5" name="Date Placeholder 4"/>
          <p:cNvSpPr>
            <a:spLocks noGrp="1"/>
          </p:cNvSpPr>
          <p:nvPr>
            <p:ph type="dt" idx="11"/>
          </p:nvPr>
        </p:nvSpPr>
        <p:spPr/>
        <p:txBody>
          <a:bodyPr/>
          <a:lstStyle/>
          <a:p>
            <a:pPr>
              <a:defRPr/>
            </a:pPr>
            <a:r>
              <a:rPr lang="en-US" smtClean="0"/>
              <a:t>July 2016</a:t>
            </a:r>
            <a:endParaRPr lang="en-US"/>
          </a:p>
        </p:txBody>
      </p:sp>
      <p:sp>
        <p:nvSpPr>
          <p:cNvPr id="6" name="Slide Number Placeholder 5"/>
          <p:cNvSpPr>
            <a:spLocks noGrp="1"/>
          </p:cNvSpPr>
          <p:nvPr>
            <p:ph type="sldNum" sz="quarter" idx="12"/>
          </p:nvPr>
        </p:nvSpPr>
        <p:spPr/>
        <p:txBody>
          <a:bodyPr/>
          <a:lstStyle/>
          <a:p>
            <a:pPr>
              <a:defRPr/>
            </a:pPr>
            <a:fld id="{2F53A22A-614B-4E70-AFDC-E8CAEA99B31F}" type="slidenum">
              <a:rPr lang="en-US" smtClean="0"/>
              <a:pPr>
                <a:defRPr/>
              </a:pPr>
              <a:t>10</a:t>
            </a:fld>
            <a:endParaRPr lang="en-US" dirty="0"/>
          </a:p>
        </p:txBody>
      </p:sp>
    </p:spTree>
    <p:extLst>
      <p:ext uri="{BB962C8B-B14F-4D97-AF65-F5344CB8AC3E}">
        <p14:creationId xmlns:p14="http://schemas.microsoft.com/office/powerpoint/2010/main" val="1571783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Tools and resources still encouraged and emphasized!</a:t>
            </a:r>
          </a:p>
          <a:p>
            <a:r>
              <a:rPr lang="en-US" baseline="0" dirty="0" smtClean="0"/>
              <a:t>New this year: two challenge grants; no deadline</a:t>
            </a:r>
          </a:p>
          <a:p>
            <a:r>
              <a:rPr lang="en-US" baseline="0" dirty="0" smtClean="0"/>
              <a:t>FAQs available</a:t>
            </a:r>
          </a:p>
        </p:txBody>
      </p:sp>
      <p:sp>
        <p:nvSpPr>
          <p:cNvPr id="4" name="Slide Number Placeholder 3"/>
          <p:cNvSpPr>
            <a:spLocks noGrp="1"/>
          </p:cNvSpPr>
          <p:nvPr>
            <p:ph type="sldNum" sz="quarter" idx="10"/>
          </p:nvPr>
        </p:nvSpPr>
        <p:spPr/>
        <p:txBody>
          <a:bodyPr/>
          <a:lstStyle/>
          <a:p>
            <a:fld id="{B26EFF5F-4DE1-F943-BDC1-F509756D28D4}" type="slidenum">
              <a:rPr lang="en-US" smtClean="0"/>
              <a:t>11</a:t>
            </a:fld>
            <a:endParaRPr lang="en-US"/>
          </a:p>
        </p:txBody>
      </p:sp>
    </p:spTree>
    <p:extLst>
      <p:ext uri="{BB962C8B-B14F-4D97-AF65-F5344CB8AC3E}">
        <p14:creationId xmlns:p14="http://schemas.microsoft.com/office/powerpoint/2010/main" val="1040799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NPGI</a:t>
            </a:r>
            <a:r>
              <a:rPr lang="en-US" baseline="0" dirty="0" smtClean="0"/>
              <a:t> program: </a:t>
            </a:r>
            <a:r>
              <a:rPr lang="en-US" dirty="0" smtClean="0"/>
              <a:t>Joint NSF/DOE/USDA </a:t>
            </a:r>
          </a:p>
          <a:p>
            <a:r>
              <a:rPr lang="en-US" dirty="0" smtClean="0">
                <a:latin typeface="Calibri" pitchFamily="34" charset="0"/>
              </a:rPr>
              <a:t>Importance of expanding research</a:t>
            </a:r>
            <a:r>
              <a:rPr lang="en-US" baseline="0" dirty="0" smtClean="0">
                <a:latin typeface="Calibri" pitchFamily="34" charset="0"/>
              </a:rPr>
              <a:t> training of Fellow</a:t>
            </a:r>
          </a:p>
          <a:p>
            <a:r>
              <a:rPr lang="en-US" baseline="0" dirty="0" smtClean="0">
                <a:latin typeface="Calibri" pitchFamily="34" charset="0"/>
              </a:rPr>
              <a:t>Funds go to fellow not sponsoring scientist</a:t>
            </a:r>
            <a:endParaRPr lang="en-US" dirty="0" smtClean="0">
              <a:latin typeface="Calibri" pitchFamily="34" charset="0"/>
            </a:endParaRPr>
          </a:p>
          <a:p>
            <a:r>
              <a:rPr lang="en-US" dirty="0" smtClean="0">
                <a:latin typeface="Calibri" pitchFamily="34" charset="0"/>
              </a:rPr>
              <a:t>S</a:t>
            </a:r>
            <a:r>
              <a:rPr lang="en-US" dirty="0" smtClean="0"/>
              <a:t>tipend plus research</a:t>
            </a:r>
            <a:r>
              <a:rPr lang="en-US" baseline="0" dirty="0" smtClean="0"/>
              <a:t> budget</a:t>
            </a:r>
          </a:p>
          <a:p>
            <a:r>
              <a:rPr lang="en-US" baseline="0" dirty="0" smtClean="0"/>
              <a:t>Funding rate 24%</a:t>
            </a:r>
          </a:p>
          <a:p>
            <a:r>
              <a:rPr lang="en-US" baseline="0" dirty="0" smtClean="0"/>
              <a:t>6 page proposal</a:t>
            </a:r>
            <a:endParaRPr lang="en-US" dirty="0"/>
          </a:p>
        </p:txBody>
      </p:sp>
      <p:sp>
        <p:nvSpPr>
          <p:cNvPr id="4" name="Slide Number Placeholder 3"/>
          <p:cNvSpPr>
            <a:spLocks noGrp="1"/>
          </p:cNvSpPr>
          <p:nvPr>
            <p:ph type="sldNum" sz="quarter" idx="10"/>
          </p:nvPr>
        </p:nvSpPr>
        <p:spPr/>
        <p:txBody>
          <a:bodyPr/>
          <a:lstStyle/>
          <a:p>
            <a:fld id="{B26EFF5F-4DE1-F943-BDC1-F509756D28D4}" type="slidenum">
              <a:rPr lang="en-US" smtClean="0"/>
              <a:t>12</a:t>
            </a:fld>
            <a:endParaRPr lang="en-US"/>
          </a:p>
        </p:txBody>
      </p:sp>
    </p:spTree>
    <p:extLst>
      <p:ext uri="{BB962C8B-B14F-4D97-AF65-F5344CB8AC3E}">
        <p14:creationId xmlns:p14="http://schemas.microsoft.com/office/powerpoint/2010/main" val="114187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ASPB Funding Workshop</a:t>
            </a:r>
            <a:endParaRPr lang="en-US"/>
          </a:p>
        </p:txBody>
      </p:sp>
      <p:sp>
        <p:nvSpPr>
          <p:cNvPr id="5" name="Date Placeholder 4"/>
          <p:cNvSpPr>
            <a:spLocks noGrp="1"/>
          </p:cNvSpPr>
          <p:nvPr>
            <p:ph type="dt" idx="11"/>
          </p:nvPr>
        </p:nvSpPr>
        <p:spPr/>
        <p:txBody>
          <a:bodyPr/>
          <a:lstStyle/>
          <a:p>
            <a:pPr>
              <a:defRPr/>
            </a:pPr>
            <a:r>
              <a:rPr lang="en-US" smtClean="0"/>
              <a:t>July 2016</a:t>
            </a:r>
            <a:endParaRPr lang="en-US"/>
          </a:p>
        </p:txBody>
      </p:sp>
      <p:sp>
        <p:nvSpPr>
          <p:cNvPr id="6" name="Slide Number Placeholder 5"/>
          <p:cNvSpPr>
            <a:spLocks noGrp="1"/>
          </p:cNvSpPr>
          <p:nvPr>
            <p:ph type="sldNum" sz="quarter" idx="12"/>
          </p:nvPr>
        </p:nvSpPr>
        <p:spPr/>
        <p:txBody>
          <a:bodyPr/>
          <a:lstStyle/>
          <a:p>
            <a:pPr>
              <a:defRPr/>
            </a:pPr>
            <a:fld id="{2F53A22A-614B-4E70-AFDC-E8CAEA99B31F}" type="slidenum">
              <a:rPr lang="en-US" smtClean="0"/>
              <a:pPr>
                <a:defRPr/>
              </a:pPr>
              <a:t>13</a:t>
            </a:fld>
            <a:endParaRPr lang="en-US" dirty="0"/>
          </a:p>
        </p:txBody>
      </p:sp>
    </p:spTree>
    <p:extLst>
      <p:ext uri="{BB962C8B-B14F-4D97-AF65-F5344CB8AC3E}">
        <p14:creationId xmlns:p14="http://schemas.microsoft.com/office/powerpoint/2010/main" val="107854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F53A22A-614B-4E70-AFDC-E8CAEA99B31F}" type="slidenum">
              <a:rPr lang="en-US" smtClean="0"/>
              <a:pPr>
                <a:defRPr/>
              </a:pPr>
              <a:t>14</a:t>
            </a:fld>
            <a:endParaRPr lang="en-US" dirty="0"/>
          </a:p>
        </p:txBody>
      </p:sp>
      <p:sp>
        <p:nvSpPr>
          <p:cNvPr id="5" name="Date Placeholder 4"/>
          <p:cNvSpPr>
            <a:spLocks noGrp="1"/>
          </p:cNvSpPr>
          <p:nvPr>
            <p:ph type="dt" idx="11"/>
          </p:nvPr>
        </p:nvSpPr>
        <p:spPr/>
        <p:txBody>
          <a:bodyPr/>
          <a:lstStyle/>
          <a:p>
            <a:pPr>
              <a:defRPr/>
            </a:pPr>
            <a:r>
              <a:rPr lang="en-US" smtClean="0"/>
              <a:t>July 2016</a:t>
            </a:r>
            <a:endParaRPr lang="en-US"/>
          </a:p>
        </p:txBody>
      </p:sp>
      <p:sp>
        <p:nvSpPr>
          <p:cNvPr id="6" name="Header Placeholder 5"/>
          <p:cNvSpPr>
            <a:spLocks noGrp="1"/>
          </p:cNvSpPr>
          <p:nvPr>
            <p:ph type="hdr" sz="quarter" idx="12"/>
          </p:nvPr>
        </p:nvSpPr>
        <p:spPr/>
        <p:txBody>
          <a:bodyPr/>
          <a:lstStyle/>
          <a:p>
            <a:pPr>
              <a:defRPr/>
            </a:pPr>
            <a:r>
              <a:rPr lang="en-US" smtClean="0"/>
              <a:t>ASPB Funding Workshop</a:t>
            </a:r>
            <a:endParaRPr lang="en-US"/>
          </a:p>
        </p:txBody>
      </p:sp>
    </p:spTree>
    <p:extLst>
      <p:ext uri="{BB962C8B-B14F-4D97-AF65-F5344CB8AC3E}">
        <p14:creationId xmlns:p14="http://schemas.microsoft.com/office/powerpoint/2010/main" val="405898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2A2FE-96DE-0247-8617-BFCD36D3B23F}" type="slidenum">
              <a:rPr lang="en-US" smtClean="0"/>
              <a:t>19</a:t>
            </a:fld>
            <a:endParaRPr lang="en-US"/>
          </a:p>
        </p:txBody>
      </p:sp>
    </p:spTree>
    <p:extLst>
      <p:ext uri="{BB962C8B-B14F-4D97-AF65-F5344CB8AC3E}">
        <p14:creationId xmlns:p14="http://schemas.microsoft.com/office/powerpoint/2010/main" val="735682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E2A2FE-96DE-0247-8617-BFCD36D3B23F}" type="slidenum">
              <a:rPr lang="en-US" smtClean="0"/>
              <a:t>20</a:t>
            </a:fld>
            <a:endParaRPr lang="en-US"/>
          </a:p>
        </p:txBody>
      </p:sp>
    </p:spTree>
    <p:extLst>
      <p:ext uri="{BB962C8B-B14F-4D97-AF65-F5344CB8AC3E}">
        <p14:creationId xmlns:p14="http://schemas.microsoft.com/office/powerpoint/2010/main" val="108004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maize yield in 1964 was 62.9 </a:t>
            </a:r>
            <a:r>
              <a:rPr lang="en-US" dirty="0" err="1" smtClean="0"/>
              <a:t>bu</a:t>
            </a:r>
            <a:r>
              <a:rPr lang="en-US" dirty="0" smtClean="0"/>
              <a:t>/A</a:t>
            </a:r>
            <a:endParaRPr lang="en-US" dirty="0"/>
          </a:p>
        </p:txBody>
      </p:sp>
      <p:sp>
        <p:nvSpPr>
          <p:cNvPr id="4" name="Slide Number Placeholder 3"/>
          <p:cNvSpPr>
            <a:spLocks noGrp="1"/>
          </p:cNvSpPr>
          <p:nvPr>
            <p:ph type="sldNum" sz="quarter" idx="10"/>
          </p:nvPr>
        </p:nvSpPr>
        <p:spPr/>
        <p:txBody>
          <a:bodyPr/>
          <a:lstStyle/>
          <a:p>
            <a:fld id="{26E2A2FE-96DE-0247-8617-BFCD36D3B23F}" type="slidenum">
              <a:rPr lang="en-US" smtClean="0"/>
              <a:t>28</a:t>
            </a:fld>
            <a:endParaRPr lang="en-US"/>
          </a:p>
        </p:txBody>
      </p:sp>
    </p:spTree>
    <p:extLst>
      <p:ext uri="{BB962C8B-B14F-4D97-AF65-F5344CB8AC3E}">
        <p14:creationId xmlns:p14="http://schemas.microsoft.com/office/powerpoint/2010/main" val="423287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9B65C8-652D-CA4C-B958-4BEE19EE8B37}"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613522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B65C8-652D-CA4C-B958-4BEE19EE8B37}"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33965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B65C8-652D-CA4C-B958-4BEE19EE8B37}"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38338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9B65C8-652D-CA4C-B958-4BEE19EE8B37}"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4158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B65C8-652D-CA4C-B958-4BEE19EE8B37}" type="datetimeFigureOut">
              <a:rPr lang="en-US" smtClean="0"/>
              <a:t>4/25/2017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957110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9B65C8-652D-CA4C-B958-4BEE19EE8B37}"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51061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9B65C8-652D-CA4C-B958-4BEE19EE8B37}" type="datetimeFigureOut">
              <a:rPr lang="en-US" smtClean="0"/>
              <a:t>4/25/2017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36417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9B65C8-652D-CA4C-B958-4BEE19EE8B37}" type="datetimeFigureOut">
              <a:rPr lang="en-US" smtClean="0"/>
              <a:t>4/25/2017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17972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B65C8-652D-CA4C-B958-4BEE19EE8B37}" type="datetimeFigureOut">
              <a:rPr lang="en-US" smtClean="0"/>
              <a:t>4/25/2017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208622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B65C8-652D-CA4C-B958-4BEE19EE8B37}"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117857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B65C8-652D-CA4C-B958-4BEE19EE8B37}" type="datetimeFigureOut">
              <a:rPr lang="en-US" smtClean="0"/>
              <a:t>4/25/2017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DEBA62-ADC8-334D-8111-8ADFC358F2BD}" type="slidenum">
              <a:rPr lang="en-US" smtClean="0"/>
              <a:t>‹#›</a:t>
            </a:fld>
            <a:endParaRPr lang="en-US"/>
          </a:p>
        </p:txBody>
      </p:sp>
    </p:spTree>
    <p:extLst>
      <p:ext uri="{BB962C8B-B14F-4D97-AF65-F5344CB8AC3E}">
        <p14:creationId xmlns:p14="http://schemas.microsoft.com/office/powerpoint/2010/main" val="2051222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B65C8-652D-CA4C-B958-4BEE19EE8B37}" type="datetimeFigureOut">
              <a:rPr lang="en-US" smtClean="0"/>
              <a:t>4/25/2017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DEBA62-ADC8-334D-8111-8ADFC358F2BD}" type="slidenum">
              <a:rPr lang="en-US" smtClean="0"/>
              <a:t>‹#›</a:t>
            </a:fld>
            <a:endParaRPr lang="en-US"/>
          </a:p>
        </p:txBody>
      </p:sp>
    </p:spTree>
    <p:extLst>
      <p:ext uri="{BB962C8B-B14F-4D97-AF65-F5344CB8AC3E}">
        <p14:creationId xmlns:p14="http://schemas.microsoft.com/office/powerpoint/2010/main" val="330261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nsf.gov/pubs/2017/nsf17017/nsf17017.jsp" TargetMode="External"/><Relationship Id="rId5" Type="http://schemas.openxmlformats.org/officeDocument/2006/relationships/hyperlink" Target="https://www.nsf.gov/pubs/2016/nsf16614/nsf16614.htm"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hyperlink" Target="https://www.nsf.gov/pubs/2015/nsf15501/nsf15501.ht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federalregister.gov/documents/2017/01/19/2017-00840/genome-editing-in-new-plant-varieties-used-for-foods-request-for-comm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http://mnl.maizegdb.org/mnl/75/mgec.html"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Maize Community Session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2286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4575" y="3396314"/>
            <a:ext cx="9052231" cy="3434941"/>
          </a:xfrm>
        </p:spPr>
        <p:txBody>
          <a:bodyPr>
            <a:normAutofit fontScale="62500" lnSpcReduction="20000"/>
          </a:bodyPr>
          <a:lstStyle/>
          <a:p>
            <a:pPr>
              <a:lnSpc>
                <a:spcPct val="120000"/>
              </a:lnSpc>
            </a:pPr>
            <a:r>
              <a:rPr lang="en-US" sz="5100" b="1" dirty="0" smtClean="0">
                <a:latin typeface="Calibri" pitchFamily="34" charset="0"/>
              </a:rPr>
              <a:t>Check the NSF website for up-to-date information on solicitations, deadlines, and submission formats</a:t>
            </a:r>
          </a:p>
          <a:p>
            <a:pPr>
              <a:lnSpc>
                <a:spcPct val="120000"/>
              </a:lnSpc>
            </a:pPr>
            <a:r>
              <a:rPr lang="en-US" sz="5100" b="1" dirty="0" smtClean="0">
                <a:latin typeface="Calibri" pitchFamily="34" charset="0"/>
              </a:rPr>
              <a:t>Not </a:t>
            </a:r>
            <a:r>
              <a:rPr lang="en-US" sz="5100" b="1" dirty="0">
                <a:latin typeface="Calibri" pitchFamily="34" charset="0"/>
              </a:rPr>
              <a:t>sure </a:t>
            </a:r>
            <a:r>
              <a:rPr lang="en-US" sz="5100" b="1" dirty="0" smtClean="0">
                <a:latin typeface="Calibri" pitchFamily="34" charset="0"/>
              </a:rPr>
              <a:t>which program is suitable for your research? Discuss your idea with a </a:t>
            </a:r>
            <a:r>
              <a:rPr lang="en-US" sz="5100" b="1" dirty="0">
                <a:latin typeface="Calibri" pitchFamily="34" charset="0"/>
              </a:rPr>
              <a:t>program </a:t>
            </a:r>
            <a:r>
              <a:rPr lang="en-US" sz="5100" b="1" dirty="0" smtClean="0">
                <a:latin typeface="Calibri" pitchFamily="34" charset="0"/>
              </a:rPr>
              <a:t>officer to help identify the best fit.</a:t>
            </a:r>
            <a:endParaRPr lang="en-US" sz="5100" b="1" dirty="0">
              <a:latin typeface="Calibri" pitchFamily="34" charset="0"/>
            </a:endParaRPr>
          </a:p>
          <a:p>
            <a:pPr>
              <a:lnSpc>
                <a:spcPct val="120000"/>
              </a:lnSpc>
              <a:buNone/>
            </a:pPr>
            <a:endParaRPr lang="en-US" sz="3600" dirty="0">
              <a:latin typeface="Calibri" pitchFamily="34" charset="0"/>
            </a:endParaRPr>
          </a:p>
        </p:txBody>
      </p:sp>
      <p:pic>
        <p:nvPicPr>
          <p:cNvPr id="9" name="Picture 4"/>
          <p:cNvPicPr>
            <a:picLocks noChangeAspect="1" noChangeArrowheads="1"/>
          </p:cNvPicPr>
          <p:nvPr/>
        </p:nvPicPr>
        <p:blipFill>
          <a:blip r:embed="rId3" cstate="print"/>
          <a:srcRect/>
          <a:stretch>
            <a:fillRect/>
          </a:stretch>
        </p:blipFill>
        <p:spPr bwMode="auto">
          <a:xfrm>
            <a:off x="419489" y="307394"/>
            <a:ext cx="1146264" cy="1146264"/>
          </a:xfrm>
          <a:prstGeom prst="rect">
            <a:avLst/>
          </a:prstGeom>
          <a:noFill/>
          <a:ln w="9525">
            <a:noFill/>
            <a:miter lim="800000"/>
            <a:headEnd/>
            <a:tailEnd/>
          </a:ln>
        </p:spPr>
      </p:pic>
      <p:sp>
        <p:nvSpPr>
          <p:cNvPr id="7" name="Rectangle 6"/>
          <p:cNvSpPr/>
          <p:nvPr/>
        </p:nvSpPr>
        <p:spPr>
          <a:xfrm>
            <a:off x="1898350" y="307394"/>
            <a:ext cx="8875713" cy="1186951"/>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800"/>
              </a:spcBef>
            </a:pPr>
            <a:r>
              <a:rPr lang="en-US" sz="4400" dirty="0"/>
              <a:t/>
            </a:r>
            <a:br>
              <a:rPr lang="en-US" sz="4400" dirty="0"/>
            </a:br>
            <a:endParaRPr lang="en-US" sz="4400" dirty="0"/>
          </a:p>
        </p:txBody>
      </p:sp>
      <p:sp>
        <p:nvSpPr>
          <p:cNvPr id="2" name="Title 1"/>
          <p:cNvSpPr>
            <a:spLocks noGrp="1"/>
          </p:cNvSpPr>
          <p:nvPr>
            <p:ph type="title"/>
          </p:nvPr>
        </p:nvSpPr>
        <p:spPr>
          <a:xfrm>
            <a:off x="2348521" y="390488"/>
            <a:ext cx="8229600" cy="1020762"/>
          </a:xfrm>
          <a:noFill/>
        </p:spPr>
        <p:txBody>
          <a:bodyPr>
            <a:normAutofit/>
          </a:bodyPr>
          <a:lstStyle/>
          <a:p>
            <a:pPr algn="ctr"/>
            <a:r>
              <a:rPr lang="en-US" sz="4000" b="1" dirty="0" smtClean="0">
                <a:solidFill>
                  <a:schemeClr val="bg1"/>
                </a:solidFill>
                <a:latin typeface="Calibri" pitchFamily="34" charset="0"/>
              </a:rPr>
              <a:t>Submissions to BIO Core Programs</a:t>
            </a:r>
            <a:endParaRPr lang="en-US" sz="4000" b="1" dirty="0">
              <a:solidFill>
                <a:schemeClr val="bg1"/>
              </a:solidFill>
              <a:latin typeface="Calibri" pitchFamily="34" charset="0"/>
            </a:endParaRPr>
          </a:p>
        </p:txBody>
      </p:sp>
      <p:sp>
        <p:nvSpPr>
          <p:cNvPr id="6" name="Rectangle 5"/>
          <p:cNvSpPr>
            <a:spLocks noChangeArrowheads="1"/>
          </p:cNvSpPr>
          <p:nvPr/>
        </p:nvSpPr>
        <p:spPr bwMode="auto">
          <a:xfrm>
            <a:off x="4146779" y="1804878"/>
            <a:ext cx="2130425" cy="1295400"/>
          </a:xfrm>
          <a:prstGeom prst="rect">
            <a:avLst/>
          </a:prstGeom>
          <a:solidFill>
            <a:srgbClr val="CCFFFF"/>
          </a:solidFill>
          <a:ln w="12700">
            <a:solidFill>
              <a:srgbClr val="CCFFFF"/>
            </a:solidFill>
            <a:miter lim="800000"/>
            <a:headEnd/>
            <a:tailEnd/>
          </a:ln>
          <a:effectLst>
            <a:outerShdw blurRad="50800" dist="38100" dir="2700000" algn="tl" rotWithShape="0">
              <a:prstClr val="black">
                <a:alpha val="40000"/>
              </a:prstClr>
            </a:outerShdw>
          </a:effectLst>
        </p:spPr>
        <p:txBody>
          <a:bodyPr lIns="92075" tIns="46038" rIns="92075" bIns="46038" anchorCtr="1"/>
          <a:lstStyle/>
          <a:p>
            <a:pPr algn="ctr" eaLnBrk="0" hangingPunct="0">
              <a:defRPr/>
            </a:pPr>
            <a:r>
              <a:rPr lang="en-US" sz="1600" b="1" dirty="0">
                <a:solidFill>
                  <a:prstClr val="black"/>
                </a:solidFill>
                <a:latin typeface="Arial" charset="0"/>
              </a:rPr>
              <a:t>Division of </a:t>
            </a:r>
          </a:p>
          <a:p>
            <a:pPr algn="ctr" eaLnBrk="0" hangingPunct="0">
              <a:defRPr/>
            </a:pPr>
            <a:r>
              <a:rPr lang="en-US" sz="1600" b="1" dirty="0">
                <a:solidFill>
                  <a:prstClr val="black"/>
                </a:solidFill>
                <a:latin typeface="Arial" charset="0"/>
              </a:rPr>
              <a:t>Environmental  Biology</a:t>
            </a:r>
          </a:p>
          <a:p>
            <a:pPr algn="ctr" eaLnBrk="0" hangingPunct="0">
              <a:defRPr/>
            </a:pPr>
            <a:r>
              <a:rPr lang="en-US" sz="1600" b="1" dirty="0">
                <a:solidFill>
                  <a:prstClr val="black"/>
                </a:solidFill>
                <a:latin typeface="Arial" charset="0"/>
              </a:rPr>
              <a:t>(DEB)</a:t>
            </a:r>
            <a:endParaRPr lang="en-US" sz="1400" b="1" dirty="0">
              <a:solidFill>
                <a:prstClr val="black"/>
              </a:solidFill>
              <a:latin typeface="Arial" charset="0"/>
            </a:endParaRPr>
          </a:p>
          <a:p>
            <a:pPr algn="ctr" eaLnBrk="0" hangingPunct="0">
              <a:defRPr/>
            </a:pPr>
            <a:endParaRPr lang="en-US" sz="900" b="1" dirty="0">
              <a:solidFill>
                <a:prstClr val="black"/>
              </a:solidFill>
              <a:latin typeface="Arial" charset="0"/>
            </a:endParaRPr>
          </a:p>
        </p:txBody>
      </p:sp>
      <p:sp>
        <p:nvSpPr>
          <p:cNvPr id="8" name="Rectangle 7"/>
          <p:cNvSpPr>
            <a:spLocks noChangeArrowheads="1"/>
          </p:cNvSpPr>
          <p:nvPr/>
        </p:nvSpPr>
        <p:spPr bwMode="auto">
          <a:xfrm>
            <a:off x="6395208" y="1790381"/>
            <a:ext cx="2130425" cy="1295400"/>
          </a:xfrm>
          <a:prstGeom prst="rect">
            <a:avLst/>
          </a:prstGeom>
          <a:solidFill>
            <a:srgbClr val="FFFF99"/>
          </a:solidFill>
          <a:ln w="12700">
            <a:solidFill>
              <a:srgbClr val="FFFF99"/>
            </a:solidFill>
            <a:miter lim="800000"/>
            <a:headEnd/>
            <a:tailEnd/>
          </a:ln>
          <a:effectLst>
            <a:outerShdw blurRad="50800" dist="38100" dir="2700000" algn="tl" rotWithShape="0">
              <a:prstClr val="black">
                <a:alpha val="40000"/>
              </a:prstClr>
            </a:outerShdw>
          </a:effectLst>
        </p:spPr>
        <p:txBody>
          <a:bodyPr lIns="92075" tIns="46038" rIns="0" bIns="46038" anchorCtr="1"/>
          <a:lstStyle/>
          <a:p>
            <a:pPr algn="ctr" eaLnBrk="0" hangingPunct="0">
              <a:defRPr/>
            </a:pPr>
            <a:r>
              <a:rPr lang="en-US" sz="1600" b="1" dirty="0">
                <a:solidFill>
                  <a:prstClr val="black"/>
                </a:solidFill>
                <a:latin typeface="Arial" charset="0"/>
              </a:rPr>
              <a:t>Division of Integrative Organismal Systems</a:t>
            </a:r>
          </a:p>
          <a:p>
            <a:pPr algn="ctr" eaLnBrk="0" hangingPunct="0">
              <a:defRPr/>
            </a:pPr>
            <a:r>
              <a:rPr lang="en-US" sz="1600" b="1" dirty="0">
                <a:solidFill>
                  <a:prstClr val="black"/>
                </a:solidFill>
                <a:latin typeface="Arial" charset="0"/>
              </a:rPr>
              <a:t>(IOS)</a:t>
            </a:r>
          </a:p>
          <a:p>
            <a:pPr eaLnBrk="0" hangingPunct="0">
              <a:defRPr/>
            </a:pPr>
            <a:endParaRPr lang="en-US" sz="1200" dirty="0">
              <a:solidFill>
                <a:prstClr val="black"/>
              </a:solidFill>
              <a:latin typeface="Arial" charset="0"/>
            </a:endParaRPr>
          </a:p>
        </p:txBody>
      </p:sp>
      <p:sp>
        <p:nvSpPr>
          <p:cNvPr id="10" name="Rectangle 9"/>
          <p:cNvSpPr>
            <a:spLocks noChangeArrowheads="1"/>
          </p:cNvSpPr>
          <p:nvPr/>
        </p:nvSpPr>
        <p:spPr bwMode="auto">
          <a:xfrm>
            <a:off x="1898350" y="1804878"/>
            <a:ext cx="2130425" cy="1295400"/>
          </a:xfrm>
          <a:prstGeom prst="rect">
            <a:avLst/>
          </a:prstGeom>
          <a:solidFill>
            <a:srgbClr val="FFCFE7"/>
          </a:solidFill>
          <a:ln w="12700">
            <a:solidFill>
              <a:srgbClr val="FFCFE7"/>
            </a:solidFill>
            <a:miter lim="800000"/>
            <a:headEnd/>
            <a:tailEnd/>
          </a:ln>
          <a:effectLst>
            <a:outerShdw blurRad="50800" dist="38100" dir="2700000" algn="tl" rotWithShape="0">
              <a:prstClr val="black">
                <a:alpha val="40000"/>
              </a:prstClr>
            </a:outerShdw>
          </a:effectLst>
        </p:spPr>
        <p:txBody>
          <a:bodyPr lIns="92075" tIns="46038" rIns="92075" bIns="46038" anchorCtr="1"/>
          <a:lstStyle/>
          <a:p>
            <a:pPr algn="ctr" eaLnBrk="0" hangingPunct="0">
              <a:defRPr/>
            </a:pPr>
            <a:r>
              <a:rPr lang="en-US" sz="1600" b="1" dirty="0">
                <a:solidFill>
                  <a:prstClr val="black"/>
                </a:solidFill>
                <a:latin typeface="Arial" charset="0"/>
              </a:rPr>
              <a:t>Division of</a:t>
            </a:r>
          </a:p>
          <a:p>
            <a:pPr algn="ctr" eaLnBrk="0" hangingPunct="0">
              <a:defRPr/>
            </a:pPr>
            <a:r>
              <a:rPr lang="en-US" sz="1600" b="1" dirty="0">
                <a:solidFill>
                  <a:prstClr val="black"/>
                </a:solidFill>
                <a:latin typeface="Arial" charset="0"/>
              </a:rPr>
              <a:t>Biological </a:t>
            </a:r>
            <a:r>
              <a:rPr lang="en-US" sz="1600" b="1" dirty="0" smtClean="0">
                <a:solidFill>
                  <a:prstClr val="black"/>
                </a:solidFill>
                <a:latin typeface="Arial" charset="0"/>
              </a:rPr>
              <a:t>Infrastructure</a:t>
            </a:r>
            <a:endParaRPr lang="en-US" sz="1600" b="1" dirty="0">
              <a:solidFill>
                <a:prstClr val="black"/>
              </a:solidFill>
              <a:latin typeface="Arial" charset="0"/>
            </a:endParaRPr>
          </a:p>
          <a:p>
            <a:pPr algn="ctr" eaLnBrk="0" hangingPunct="0">
              <a:defRPr/>
            </a:pPr>
            <a:r>
              <a:rPr lang="en-US" sz="1600" b="1" dirty="0">
                <a:solidFill>
                  <a:prstClr val="black"/>
                </a:solidFill>
                <a:latin typeface="Arial" charset="0"/>
              </a:rPr>
              <a:t>(DBI)</a:t>
            </a:r>
            <a:endParaRPr lang="en-US" sz="900" b="1" dirty="0">
              <a:solidFill>
                <a:prstClr val="black"/>
              </a:solidFill>
              <a:latin typeface="Arial" charset="0"/>
            </a:endParaRPr>
          </a:p>
        </p:txBody>
      </p:sp>
      <p:sp>
        <p:nvSpPr>
          <p:cNvPr id="11" name="Rectangle 10"/>
          <p:cNvSpPr>
            <a:spLocks noChangeArrowheads="1"/>
          </p:cNvSpPr>
          <p:nvPr/>
        </p:nvSpPr>
        <p:spPr bwMode="auto">
          <a:xfrm>
            <a:off x="8643638" y="1790381"/>
            <a:ext cx="2130425" cy="1295400"/>
          </a:xfrm>
          <a:prstGeom prst="rect">
            <a:avLst/>
          </a:prstGeom>
          <a:solidFill>
            <a:srgbClr val="CCFFCC"/>
          </a:solidFill>
          <a:ln w="12700">
            <a:solidFill>
              <a:srgbClr val="CCFFCC"/>
            </a:solidFill>
            <a:miter lim="800000"/>
            <a:headEnd/>
            <a:tailEnd/>
          </a:ln>
          <a:effectLst>
            <a:outerShdw blurRad="50800" dist="38100" dir="2700000" algn="tl" rotWithShape="0">
              <a:prstClr val="black">
                <a:alpha val="40000"/>
              </a:prstClr>
            </a:outerShdw>
          </a:effectLst>
        </p:spPr>
        <p:txBody>
          <a:bodyPr lIns="92075" tIns="46038" rIns="92075" bIns="46038" anchorCtr="1"/>
          <a:lstStyle/>
          <a:p>
            <a:pPr algn="ctr" eaLnBrk="0" hangingPunct="0">
              <a:defRPr/>
            </a:pPr>
            <a:r>
              <a:rPr lang="en-US" sz="1600" b="1" dirty="0">
                <a:solidFill>
                  <a:prstClr val="black"/>
                </a:solidFill>
                <a:latin typeface="Arial" charset="0"/>
              </a:rPr>
              <a:t>Division of Molecular and Cellular Biosciences</a:t>
            </a:r>
          </a:p>
          <a:p>
            <a:pPr algn="ctr" eaLnBrk="0" hangingPunct="0">
              <a:defRPr/>
            </a:pPr>
            <a:r>
              <a:rPr lang="en-US" sz="1400" b="1" dirty="0">
                <a:solidFill>
                  <a:prstClr val="black"/>
                </a:solidFill>
                <a:latin typeface="Arial" charset="0"/>
              </a:rPr>
              <a:t>(MCB)</a:t>
            </a:r>
            <a:endParaRPr lang="en-US" sz="1400" dirty="0">
              <a:solidFill>
                <a:prstClr val="black"/>
              </a:solidFill>
              <a:latin typeface="Arial" charset="0"/>
            </a:endParaRPr>
          </a:p>
        </p:txBody>
      </p:sp>
    </p:spTree>
    <p:extLst>
      <p:ext uri="{BB962C8B-B14F-4D97-AF65-F5344CB8AC3E}">
        <p14:creationId xmlns:p14="http://schemas.microsoft.com/office/powerpoint/2010/main" val="838668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403" y="1709074"/>
            <a:ext cx="11620224" cy="4632037"/>
          </a:xfrm>
          <a:prstGeom prst="rect">
            <a:avLst/>
          </a:prstGeom>
        </p:spPr>
        <p:txBody>
          <a:bodyPr wrap="square">
            <a:spAutoFit/>
          </a:bodyPr>
          <a:lstStyle/>
          <a:p>
            <a:pPr marL="457200" indent="-457200" fontAlgn="base">
              <a:spcAft>
                <a:spcPts val="1200"/>
              </a:spcAft>
              <a:buClr>
                <a:srgbClr val="19357C"/>
              </a:buClr>
              <a:buSzPct val="125000"/>
              <a:buFont typeface="Arial"/>
              <a:buChar char="•"/>
            </a:pPr>
            <a:r>
              <a:rPr lang="en-US" altLang="en-US" sz="3200" b="1" kern="0" dirty="0" smtClean="0">
                <a:solidFill>
                  <a:srgbClr val="008000"/>
                </a:solidFill>
                <a:ea typeface="ＭＳ Ｐゴシック" charset="-128"/>
              </a:rPr>
              <a:t>For genome-scale </a:t>
            </a:r>
            <a:r>
              <a:rPr lang="en-US" altLang="en-US" sz="3200" b="1" kern="0" dirty="0">
                <a:solidFill>
                  <a:srgbClr val="008000"/>
                </a:solidFill>
                <a:ea typeface="ＭＳ Ｐゴシック" charset="-128"/>
              </a:rPr>
              <a:t>research in economically </a:t>
            </a:r>
            <a:r>
              <a:rPr lang="en-US" altLang="en-US" sz="3200" b="1" kern="0" dirty="0" smtClean="0">
                <a:solidFill>
                  <a:srgbClr val="008000"/>
                </a:solidFill>
                <a:ea typeface="ＭＳ Ｐゴシック" charset="-128"/>
              </a:rPr>
              <a:t>important </a:t>
            </a:r>
            <a:r>
              <a:rPr lang="en-US" altLang="en-US" sz="3200" b="1" kern="0" dirty="0">
                <a:solidFill>
                  <a:srgbClr val="008000"/>
                </a:solidFill>
                <a:ea typeface="ＭＳ Ｐゴシック" charset="-128"/>
              </a:rPr>
              <a:t>plants</a:t>
            </a:r>
          </a:p>
          <a:p>
            <a:pPr marL="457200" indent="-457200" fontAlgn="base">
              <a:spcAft>
                <a:spcPts val="1200"/>
              </a:spcAft>
              <a:buClr>
                <a:srgbClr val="19357C"/>
              </a:buClr>
              <a:buSzPct val="125000"/>
              <a:buFont typeface="Arial"/>
              <a:buChar char="•"/>
            </a:pPr>
            <a:r>
              <a:rPr lang="en-US" altLang="en-US" sz="3200" b="1" kern="0" dirty="0">
                <a:solidFill>
                  <a:srgbClr val="1058A0"/>
                </a:solidFill>
                <a:ea typeface="ＭＳ Ｐゴシック" charset="-128"/>
              </a:rPr>
              <a:t>Four focus areas</a:t>
            </a:r>
          </a:p>
          <a:p>
            <a:pPr marL="971550" lvl="1" indent="-514350">
              <a:spcAft>
                <a:spcPts val="600"/>
              </a:spcAft>
              <a:buFont typeface="+mj-lt"/>
              <a:buAutoNum type="arabicPeriod"/>
              <a:tabLst>
                <a:tab pos="457200" algn="l"/>
              </a:tabLst>
            </a:pPr>
            <a:r>
              <a:rPr lang="en-US" sz="2800" b="1" dirty="0">
                <a:solidFill>
                  <a:srgbClr val="1058A0"/>
                </a:solidFill>
                <a:ea typeface="Times New Roman" panose="02020603050405020304" pitchFamily="18" charset="0"/>
                <a:cs typeface="Calibri"/>
              </a:rPr>
              <a:t>RESEARCH: Basic research and/or tool development </a:t>
            </a:r>
            <a:r>
              <a:rPr lang="en-US" sz="2800" b="1" i="1" dirty="0">
                <a:solidFill>
                  <a:srgbClr val="1058A0"/>
                </a:solidFill>
                <a:ea typeface="Times New Roman" panose="02020603050405020304" pitchFamily="18" charset="0"/>
                <a:cs typeface="Calibri"/>
              </a:rPr>
              <a:t>(revised)</a:t>
            </a:r>
            <a:endParaRPr lang="en-US" sz="2800" b="1" i="1" dirty="0">
              <a:solidFill>
                <a:srgbClr val="1058A0"/>
              </a:solidFill>
              <a:ea typeface="MS Mincho" panose="02020609040205080304" pitchFamily="49" charset="-128"/>
              <a:cs typeface="Calibri"/>
            </a:endParaRPr>
          </a:p>
          <a:p>
            <a:pPr marL="971550" lvl="1" indent="-514350">
              <a:spcAft>
                <a:spcPts val="600"/>
              </a:spcAft>
              <a:buFont typeface="+mj-lt"/>
              <a:buAutoNum type="arabicPeriod"/>
              <a:tabLst>
                <a:tab pos="457200" algn="l"/>
                <a:tab pos="511175" algn="l"/>
              </a:tabLst>
            </a:pPr>
            <a:r>
              <a:rPr lang="en-US" sz="2800" b="1" dirty="0">
                <a:solidFill>
                  <a:srgbClr val="1058A0"/>
                </a:solidFill>
                <a:ea typeface="Times New Roman" panose="02020603050405020304" pitchFamily="18" charset="0"/>
                <a:cs typeface="Calibri"/>
              </a:rPr>
              <a:t>TRANSFORM Challenge grants</a:t>
            </a:r>
            <a:r>
              <a:rPr lang="en-US" sz="2800" b="1" i="1" dirty="0">
                <a:solidFill>
                  <a:srgbClr val="1058A0"/>
                </a:solidFill>
                <a:ea typeface="Times New Roman" panose="02020603050405020304" pitchFamily="18" charset="0"/>
                <a:cs typeface="Calibri"/>
              </a:rPr>
              <a:t>: </a:t>
            </a:r>
            <a:r>
              <a:rPr lang="en-US" sz="2800" b="1" dirty="0">
                <a:solidFill>
                  <a:srgbClr val="FF0000"/>
                </a:solidFill>
                <a:ea typeface="Times New Roman" panose="02020603050405020304" pitchFamily="18" charset="0"/>
                <a:cs typeface="Calibri"/>
              </a:rPr>
              <a:t>To</a:t>
            </a:r>
            <a:r>
              <a:rPr lang="en-US" sz="2800" b="1" i="1" dirty="0">
                <a:solidFill>
                  <a:srgbClr val="008000"/>
                </a:solidFill>
                <a:ea typeface="Times New Roman" panose="02020603050405020304" pitchFamily="18" charset="0"/>
                <a:cs typeface="Calibri"/>
              </a:rPr>
              <a:t> </a:t>
            </a:r>
            <a:r>
              <a:rPr lang="en-US" sz="2800" b="1" dirty="0">
                <a:solidFill>
                  <a:srgbClr val="FF0000"/>
                </a:solidFill>
                <a:ea typeface="Times New Roman" panose="02020603050405020304" pitchFamily="18" charset="0"/>
                <a:cs typeface="Calibri"/>
              </a:rPr>
              <a:t>improve plant transformation</a:t>
            </a:r>
            <a:endParaRPr lang="en-US" sz="2800" b="1" dirty="0">
              <a:solidFill>
                <a:srgbClr val="FF0000"/>
              </a:solidFill>
              <a:ea typeface="MS Mincho" panose="02020609040205080304" pitchFamily="49" charset="-128"/>
              <a:cs typeface="Calibri"/>
            </a:endParaRPr>
          </a:p>
          <a:p>
            <a:pPr marL="971550" lvl="1" indent="-514350">
              <a:spcAft>
                <a:spcPts val="600"/>
              </a:spcAft>
              <a:buFont typeface="+mj-lt"/>
              <a:buAutoNum type="arabicPeriod"/>
              <a:tabLst>
                <a:tab pos="457200" algn="l"/>
                <a:tab pos="511175" algn="l"/>
              </a:tabLst>
            </a:pPr>
            <a:r>
              <a:rPr lang="en-US" sz="2800" b="1" dirty="0">
                <a:solidFill>
                  <a:srgbClr val="1058A0"/>
                </a:solidFill>
                <a:ea typeface="Times New Roman" panose="02020603050405020304" pitchFamily="18" charset="0"/>
                <a:cs typeface="Calibri"/>
              </a:rPr>
              <a:t>MINE Challenge grants: </a:t>
            </a:r>
            <a:r>
              <a:rPr lang="en-US" sz="2800" b="1" dirty="0">
                <a:solidFill>
                  <a:srgbClr val="FF0000"/>
                </a:solidFill>
                <a:ea typeface="Times New Roman" panose="02020603050405020304" pitchFamily="18" charset="0"/>
                <a:cs typeface="Calibri"/>
              </a:rPr>
              <a:t>To mine and use existing datasets</a:t>
            </a:r>
            <a:endParaRPr lang="en-US" sz="2800" b="1" i="1" dirty="0">
              <a:solidFill>
                <a:srgbClr val="FF0000"/>
              </a:solidFill>
              <a:ea typeface="Times New Roman" panose="02020603050405020304" pitchFamily="18" charset="0"/>
              <a:cs typeface="Calibri"/>
            </a:endParaRPr>
          </a:p>
          <a:p>
            <a:pPr marL="971550" lvl="1" indent="-514350">
              <a:spcAft>
                <a:spcPts val="1200"/>
              </a:spcAft>
              <a:buFont typeface="+mj-lt"/>
              <a:buAutoNum type="arabicPeriod"/>
              <a:tabLst>
                <a:tab pos="457200" algn="l"/>
                <a:tab pos="511175" algn="l"/>
              </a:tabLst>
            </a:pPr>
            <a:r>
              <a:rPr lang="en-US" sz="2800" b="1" dirty="0">
                <a:solidFill>
                  <a:srgbClr val="1058A0"/>
                </a:solidFill>
                <a:ea typeface="Times New Roman" panose="02020603050405020304" pitchFamily="18" charset="0"/>
                <a:cs typeface="Calibri"/>
              </a:rPr>
              <a:t>ECA or MCA: Early Career or Mid-Career awards </a:t>
            </a:r>
            <a:r>
              <a:rPr lang="en-US" sz="2800" b="1" i="1" dirty="0">
                <a:solidFill>
                  <a:srgbClr val="1058A0"/>
                </a:solidFill>
                <a:ea typeface="Times New Roman" panose="02020603050405020304" pitchFamily="18" charset="0"/>
                <a:cs typeface="Calibri"/>
              </a:rPr>
              <a:t>(revised)</a:t>
            </a:r>
            <a:endParaRPr lang="en-US" altLang="en-US" sz="3200" b="1" kern="0" dirty="0">
              <a:solidFill>
                <a:srgbClr val="1058A0"/>
              </a:solidFill>
              <a:ea typeface="ＭＳ Ｐゴシック" charset="-128"/>
            </a:endParaRPr>
          </a:p>
          <a:p>
            <a:pPr marL="342900" indent="-342900" fontAlgn="base">
              <a:spcAft>
                <a:spcPts val="1200"/>
              </a:spcAft>
              <a:buClr>
                <a:srgbClr val="19357C"/>
              </a:buClr>
              <a:buSzPct val="125000"/>
              <a:buFont typeface="Arial"/>
              <a:buChar char="•"/>
            </a:pPr>
            <a:r>
              <a:rPr lang="en-US" altLang="en-US" sz="3200" b="1" kern="0" dirty="0">
                <a:solidFill>
                  <a:srgbClr val="1058A0"/>
                </a:solidFill>
                <a:ea typeface="ＭＳ Ｐゴシック" charset="-128"/>
              </a:rPr>
              <a:t>No Deadline: </a:t>
            </a:r>
            <a:r>
              <a:rPr lang="en-US" altLang="en-US" sz="2800" b="1" kern="0" dirty="0">
                <a:solidFill>
                  <a:srgbClr val="FF0000"/>
                </a:solidFill>
                <a:ea typeface="ＭＳ Ｐゴシック" charset="-128"/>
              </a:rPr>
              <a:t>Proposals accepted any day, any time</a:t>
            </a:r>
            <a:endParaRPr lang="en-US" altLang="en-US" sz="2800" b="1" kern="0" dirty="0">
              <a:solidFill>
                <a:srgbClr val="000000"/>
              </a:solidFill>
              <a:ea typeface="ＭＳ Ｐゴシック" charset="-128"/>
            </a:endParaRPr>
          </a:p>
          <a:p>
            <a:pPr marL="914400" lvl="1" indent="-457200">
              <a:spcAft>
                <a:spcPts val="1200"/>
              </a:spcAft>
              <a:buFont typeface="Arial"/>
              <a:buChar char="•"/>
              <a:tabLst>
                <a:tab pos="457200" algn="l"/>
                <a:tab pos="511175" algn="l"/>
              </a:tabLst>
            </a:pPr>
            <a:endParaRPr lang="en-US" sz="3200" i="1" dirty="0">
              <a:solidFill>
                <a:srgbClr val="000090"/>
              </a:solidFill>
              <a:ea typeface="MS Mincho" panose="02020609040205080304" pitchFamily="49" charset="-128"/>
              <a:cs typeface="Calibri"/>
            </a:endParaRPr>
          </a:p>
        </p:txBody>
      </p:sp>
      <p:sp>
        <p:nvSpPr>
          <p:cNvPr id="9" name="Rectangle 8"/>
          <p:cNvSpPr/>
          <p:nvPr/>
        </p:nvSpPr>
        <p:spPr>
          <a:xfrm>
            <a:off x="2016828" y="284424"/>
            <a:ext cx="9724972" cy="1186951"/>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800"/>
              </a:spcBef>
            </a:pPr>
            <a:r>
              <a:rPr lang="en-US" sz="4400" dirty="0"/>
              <a:t/>
            </a:r>
            <a:br>
              <a:rPr lang="en-US" sz="4400" dirty="0"/>
            </a:br>
            <a:endParaRPr lang="en-US" sz="4400" dirty="0"/>
          </a:p>
        </p:txBody>
      </p:sp>
      <p:sp>
        <p:nvSpPr>
          <p:cNvPr id="6" name="TextBox 5"/>
          <p:cNvSpPr txBox="1"/>
          <p:nvPr/>
        </p:nvSpPr>
        <p:spPr>
          <a:xfrm>
            <a:off x="2026057" y="430438"/>
            <a:ext cx="9688093" cy="707886"/>
          </a:xfrm>
          <a:prstGeom prst="rect">
            <a:avLst/>
          </a:prstGeom>
          <a:noFill/>
        </p:spPr>
        <p:txBody>
          <a:bodyPr wrap="square" rtlCol="0">
            <a:spAutoFit/>
          </a:bodyPr>
          <a:lstStyle/>
          <a:p>
            <a:pPr algn="ctr" fontAlgn="base">
              <a:spcBef>
                <a:spcPct val="0"/>
              </a:spcBef>
              <a:spcAft>
                <a:spcPct val="0"/>
              </a:spcAft>
            </a:pPr>
            <a:r>
              <a:rPr lang="en-US" sz="4000" b="1" dirty="0">
                <a:solidFill>
                  <a:schemeClr val="bg1"/>
                </a:solidFill>
                <a:ea typeface="ＭＳ Ｐゴシック"/>
              </a:rPr>
              <a:t>Plant Genome Research Program  (PGRP)</a:t>
            </a:r>
          </a:p>
        </p:txBody>
      </p:sp>
      <p:pic>
        <p:nvPicPr>
          <p:cNvPr id="3" name="Picture 2"/>
          <p:cNvPicPr>
            <a:picLocks noChangeAspect="1"/>
          </p:cNvPicPr>
          <p:nvPr/>
        </p:nvPicPr>
        <p:blipFill>
          <a:blip r:embed="rId3"/>
          <a:stretch>
            <a:fillRect/>
          </a:stretch>
        </p:blipFill>
        <p:spPr>
          <a:xfrm>
            <a:off x="10825631" y="3553806"/>
            <a:ext cx="620616" cy="336881"/>
          </a:xfrm>
          <a:prstGeom prst="rect">
            <a:avLst/>
          </a:prstGeom>
        </p:spPr>
      </p:pic>
      <p:pic>
        <p:nvPicPr>
          <p:cNvPr id="8" name="Picture 7" descr="Screen Shot 2017-03-08 at 12.07.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455" y="5233813"/>
            <a:ext cx="2139172" cy="1465417"/>
          </a:xfrm>
          <a:prstGeom prst="rect">
            <a:avLst/>
          </a:prstGeom>
          <a:ln>
            <a:solidFill>
              <a:srgbClr val="5B9BD5"/>
            </a:solidFill>
          </a:ln>
          <a:effectLst>
            <a:outerShdw blurRad="76200" dir="13500000" sy="23000" kx="1200000" algn="br" rotWithShape="0">
              <a:prstClr val="black">
                <a:alpha val="20000"/>
              </a:prstClr>
            </a:outerShdw>
          </a:effectLst>
        </p:spPr>
      </p:pic>
      <p:sp>
        <p:nvSpPr>
          <p:cNvPr id="12" name="Rectangle 11"/>
          <p:cNvSpPr/>
          <p:nvPr/>
        </p:nvSpPr>
        <p:spPr>
          <a:xfrm>
            <a:off x="1589" y="5850594"/>
            <a:ext cx="8961271" cy="830997"/>
          </a:xfrm>
          <a:prstGeom prst="rect">
            <a:avLst/>
          </a:prstGeom>
        </p:spPr>
        <p:txBody>
          <a:bodyPr wrap="square">
            <a:spAutoFit/>
          </a:bodyPr>
          <a:lstStyle/>
          <a:p>
            <a:pPr marL="285750" lvl="1" algn="ctr"/>
            <a:r>
              <a:rPr lang="en-US" sz="2400" dirty="0">
                <a:solidFill>
                  <a:srgbClr val="000090"/>
                </a:solidFill>
                <a:latin typeface="Calibri" pitchFamily="34" charset="0"/>
                <a:hlinkClick r:id="rId5"/>
              </a:rPr>
              <a:t>Solicitation at NSF 16-614</a:t>
            </a:r>
            <a:r>
              <a:rPr lang="en-US" sz="2400" dirty="0">
                <a:solidFill>
                  <a:srgbClr val="000090"/>
                </a:solidFill>
                <a:latin typeface="Calibri" pitchFamily="34" charset="0"/>
              </a:rPr>
              <a:t> and </a:t>
            </a:r>
            <a:r>
              <a:rPr lang="en-US" sz="2400" dirty="0">
                <a:solidFill>
                  <a:srgbClr val="000090"/>
                </a:solidFill>
                <a:latin typeface="Calibri" pitchFamily="34" charset="0"/>
                <a:hlinkClick r:id="rId6"/>
              </a:rPr>
              <a:t>FAQs at NSF 17-017 </a:t>
            </a:r>
            <a:endParaRPr lang="en-US" sz="2400" dirty="0">
              <a:solidFill>
                <a:srgbClr val="000090"/>
              </a:solidFill>
              <a:latin typeface="Calibri" pitchFamily="34" charset="0"/>
            </a:endParaRPr>
          </a:p>
          <a:p>
            <a:pPr marL="285750" lvl="1" algn="ctr"/>
            <a:r>
              <a:rPr lang="en-US" sz="2400" i="1" dirty="0">
                <a:solidFill>
                  <a:srgbClr val="000090"/>
                </a:solidFill>
                <a:latin typeface="Calibri" pitchFamily="34" charset="0"/>
              </a:rPr>
              <a:t>Contact</a:t>
            </a:r>
            <a:r>
              <a:rPr lang="en-US" sz="2400" dirty="0">
                <a:solidFill>
                  <a:srgbClr val="000090"/>
                </a:solidFill>
                <a:latin typeface="Calibri" pitchFamily="34" charset="0"/>
              </a:rPr>
              <a:t>: </a:t>
            </a:r>
            <a:r>
              <a:rPr lang="en-US" sz="2400" dirty="0" err="1">
                <a:latin typeface="Calibri" pitchFamily="34" charset="0"/>
              </a:rPr>
              <a:t>dbipgr@nsf.gov</a:t>
            </a:r>
            <a:endParaRPr lang="en-US" sz="2400" u="sng" dirty="0">
              <a:solidFill>
                <a:srgbClr val="008000"/>
              </a:solidFill>
              <a:latin typeface="Calibri" pitchFamily="34" charset="0"/>
            </a:endParaRPr>
          </a:p>
        </p:txBody>
      </p:sp>
      <p:pic>
        <p:nvPicPr>
          <p:cNvPr id="18" name="Picture 17"/>
          <p:cNvPicPr>
            <a:picLocks noChangeAspect="1"/>
          </p:cNvPicPr>
          <p:nvPr/>
        </p:nvPicPr>
        <p:blipFill>
          <a:blip r:embed="rId3"/>
          <a:stretch>
            <a:fillRect/>
          </a:stretch>
        </p:blipFill>
        <p:spPr>
          <a:xfrm>
            <a:off x="9858119" y="4078633"/>
            <a:ext cx="620616" cy="336881"/>
          </a:xfrm>
          <a:prstGeom prst="rect">
            <a:avLst/>
          </a:prstGeom>
        </p:spPr>
      </p:pic>
      <p:pic>
        <p:nvPicPr>
          <p:cNvPr id="19" name="Picture 18"/>
          <p:cNvPicPr>
            <a:picLocks noChangeAspect="1"/>
          </p:cNvPicPr>
          <p:nvPr/>
        </p:nvPicPr>
        <p:blipFill>
          <a:blip r:embed="rId3"/>
          <a:stretch>
            <a:fillRect/>
          </a:stretch>
        </p:blipFill>
        <p:spPr>
          <a:xfrm>
            <a:off x="8652552" y="5134657"/>
            <a:ext cx="620616" cy="357818"/>
          </a:xfrm>
          <a:prstGeom prst="rect">
            <a:avLst/>
          </a:prstGeom>
        </p:spPr>
      </p:pic>
      <p:pic>
        <p:nvPicPr>
          <p:cNvPr id="13" name="Picture 12" descr="nsf1.jpg"/>
          <p:cNvPicPr>
            <a:picLocks noChangeAspect="1"/>
          </p:cNvPicPr>
          <p:nvPr/>
        </p:nvPicPr>
        <p:blipFill>
          <a:blip r:embed="rId7" cstate="print"/>
          <a:stretch>
            <a:fillRect/>
          </a:stretch>
        </p:blipFill>
        <p:spPr>
          <a:xfrm>
            <a:off x="435716" y="335184"/>
            <a:ext cx="1081455" cy="1087971"/>
          </a:xfrm>
          <a:prstGeom prst="rect">
            <a:avLst/>
          </a:prstGeom>
        </p:spPr>
      </p:pic>
    </p:spTree>
    <p:extLst>
      <p:ext uri="{BB962C8B-B14F-4D97-AF65-F5344CB8AC3E}">
        <p14:creationId xmlns:p14="http://schemas.microsoft.com/office/powerpoint/2010/main" val="765934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016828" y="284424"/>
            <a:ext cx="9724972" cy="1186951"/>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800"/>
              </a:spcBef>
            </a:pPr>
            <a:r>
              <a:rPr lang="en-US" sz="4400" dirty="0"/>
              <a:t/>
            </a:r>
            <a:br>
              <a:rPr lang="en-US" sz="4400" dirty="0"/>
            </a:br>
            <a:endParaRPr lang="en-US" sz="4400" dirty="0"/>
          </a:p>
        </p:txBody>
      </p:sp>
      <p:sp>
        <p:nvSpPr>
          <p:cNvPr id="6" name="Rectangle 3"/>
          <p:cNvSpPr txBox="1">
            <a:spLocks noChangeArrowheads="1"/>
          </p:cNvSpPr>
          <p:nvPr/>
        </p:nvSpPr>
        <p:spPr>
          <a:xfrm>
            <a:off x="232689" y="1860730"/>
            <a:ext cx="11587298" cy="52310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6725" indent="-466725">
              <a:buClr>
                <a:schemeClr val="tx1"/>
              </a:buClr>
              <a:buFont typeface="Arial"/>
              <a:buChar char="•"/>
            </a:pPr>
            <a:r>
              <a:rPr lang="en-US" dirty="0">
                <a:solidFill>
                  <a:srgbClr val="1058A0"/>
                </a:solidFill>
              </a:rPr>
              <a:t>Focus area #3: </a:t>
            </a:r>
            <a:r>
              <a:rPr lang="en-US" dirty="0">
                <a:solidFill>
                  <a:srgbClr val="FF0000"/>
                </a:solidFill>
              </a:rPr>
              <a:t>National Plant Genome Initiative</a:t>
            </a:r>
          </a:p>
          <a:p>
            <a:pPr marL="1309687" lvl="1" indent="-457200">
              <a:spcAft>
                <a:spcPts val="600"/>
              </a:spcAft>
              <a:buFont typeface="Courier New"/>
              <a:buChar char="o"/>
            </a:pPr>
            <a:r>
              <a:rPr lang="en-US" dirty="0">
                <a:solidFill>
                  <a:srgbClr val="1058A0"/>
                </a:solidFill>
              </a:rPr>
              <a:t>Supported by the Plant Genome Research Program</a:t>
            </a:r>
          </a:p>
          <a:p>
            <a:pPr marL="1309687" lvl="1" indent="-457200">
              <a:spcAft>
                <a:spcPts val="600"/>
              </a:spcAft>
              <a:buFont typeface="Courier New"/>
              <a:buChar char="o"/>
            </a:pPr>
            <a:r>
              <a:rPr lang="en-US" altLang="en-US" kern="0" dirty="0">
                <a:solidFill>
                  <a:srgbClr val="1058A0"/>
                </a:solidFill>
                <a:ea typeface="ＭＳ Ｐゴシック" charset="-128"/>
              </a:rPr>
              <a:t>Genome-scale research in economically </a:t>
            </a:r>
            <a:r>
              <a:rPr lang="en-US" altLang="en-US" kern="0" dirty="0" smtClean="0">
                <a:solidFill>
                  <a:srgbClr val="1058A0"/>
                </a:solidFill>
                <a:ea typeface="ＭＳ Ｐゴシック" charset="-128"/>
              </a:rPr>
              <a:t>important </a:t>
            </a:r>
            <a:r>
              <a:rPr lang="en-US" altLang="en-US" kern="0" dirty="0">
                <a:solidFill>
                  <a:srgbClr val="1058A0"/>
                </a:solidFill>
                <a:ea typeface="ＭＳ Ｐゴシック" charset="-128"/>
              </a:rPr>
              <a:t>plants</a:t>
            </a:r>
            <a:r>
              <a:rPr lang="en-US" dirty="0">
                <a:solidFill>
                  <a:srgbClr val="1058A0"/>
                </a:solidFill>
              </a:rPr>
              <a:t> with an </a:t>
            </a:r>
            <a:r>
              <a:rPr lang="en-US" i="1" dirty="0">
                <a:solidFill>
                  <a:srgbClr val="008000"/>
                </a:solidFill>
              </a:rPr>
              <a:t>“emphasis on quantitative genetics, modern breeding approaches, and bioinformatics.” </a:t>
            </a:r>
          </a:p>
          <a:p>
            <a:pPr marL="1309687" lvl="2" indent="-457200">
              <a:spcBef>
                <a:spcPts val="0"/>
              </a:spcBef>
              <a:spcAft>
                <a:spcPts val="600"/>
              </a:spcAft>
              <a:buFont typeface="Courier New"/>
              <a:buChar char="o"/>
            </a:pPr>
            <a:r>
              <a:rPr lang="en-US" sz="2800" dirty="0">
                <a:solidFill>
                  <a:srgbClr val="1058A0"/>
                </a:solidFill>
              </a:rPr>
              <a:t>Active mentoring and new training important</a:t>
            </a:r>
          </a:p>
          <a:p>
            <a:pPr marL="457200" lvl="1" indent="-457200">
              <a:buClr>
                <a:schemeClr val="tx1"/>
              </a:buClr>
              <a:buFont typeface="Arial"/>
              <a:buChar char="•"/>
            </a:pPr>
            <a:r>
              <a:rPr lang="en-US" sz="3200" dirty="0">
                <a:solidFill>
                  <a:srgbClr val="1058A0"/>
                </a:solidFill>
              </a:rPr>
              <a:t>Next Deadline: </a:t>
            </a:r>
            <a:r>
              <a:rPr lang="en-US" sz="3200" dirty="0">
                <a:solidFill>
                  <a:srgbClr val="FF0000"/>
                </a:solidFill>
              </a:rPr>
              <a:t>November 7, 2017</a:t>
            </a:r>
          </a:p>
        </p:txBody>
      </p:sp>
      <p:sp>
        <p:nvSpPr>
          <p:cNvPr id="2" name="Rectangle 1"/>
          <p:cNvSpPr/>
          <p:nvPr/>
        </p:nvSpPr>
        <p:spPr>
          <a:xfrm>
            <a:off x="2569352" y="5832953"/>
            <a:ext cx="3664850" cy="830997"/>
          </a:xfrm>
          <a:prstGeom prst="rect">
            <a:avLst/>
          </a:prstGeom>
        </p:spPr>
        <p:txBody>
          <a:bodyPr wrap="none">
            <a:spAutoFit/>
          </a:bodyPr>
          <a:lstStyle/>
          <a:p>
            <a:pPr marL="285750" lvl="1" algn="ctr"/>
            <a:r>
              <a:rPr lang="en-US" sz="2400" dirty="0">
                <a:solidFill>
                  <a:srgbClr val="FF0000"/>
                </a:solidFill>
                <a:latin typeface="Calibri" pitchFamily="34" charset="0"/>
                <a:hlinkClick r:id="rId3"/>
              </a:rPr>
              <a:t>Solicitation at NSF 15-501</a:t>
            </a:r>
            <a:endParaRPr lang="en-US" sz="2400" dirty="0">
              <a:solidFill>
                <a:srgbClr val="FF0000"/>
              </a:solidFill>
              <a:latin typeface="Calibri" pitchFamily="34" charset="0"/>
            </a:endParaRPr>
          </a:p>
          <a:p>
            <a:pPr marL="285750" lvl="1" algn="ctr"/>
            <a:r>
              <a:rPr lang="en-US" sz="2400" i="1" dirty="0">
                <a:solidFill>
                  <a:srgbClr val="000090"/>
                </a:solidFill>
                <a:latin typeface="Calibri" pitchFamily="34" charset="0"/>
              </a:rPr>
              <a:t>Contact</a:t>
            </a:r>
            <a:r>
              <a:rPr lang="en-US" sz="2400" dirty="0">
                <a:solidFill>
                  <a:srgbClr val="000090"/>
                </a:solidFill>
                <a:latin typeface="Calibri" pitchFamily="34" charset="0"/>
              </a:rPr>
              <a:t>: </a:t>
            </a:r>
            <a:r>
              <a:rPr lang="en-US" sz="2400" dirty="0" err="1">
                <a:latin typeface="Calibri" pitchFamily="34" charset="0"/>
              </a:rPr>
              <a:t>dbipgr@nsf.gov</a:t>
            </a:r>
            <a:endParaRPr lang="en-US" sz="2400" u="sng" dirty="0">
              <a:solidFill>
                <a:srgbClr val="008000"/>
              </a:solidFill>
              <a:latin typeface="Calibri" pitchFamily="34" charset="0"/>
            </a:endParaRPr>
          </a:p>
        </p:txBody>
      </p:sp>
      <p:pic>
        <p:nvPicPr>
          <p:cNvPr id="3" name="Picture 2" descr="Screen Shot 2017-03-08 at 11.14.25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5692" y="4692548"/>
            <a:ext cx="3059316" cy="1918476"/>
          </a:xfrm>
          <a:prstGeom prst="rect">
            <a:avLst/>
          </a:prstGeom>
          <a:ln>
            <a:solidFill>
              <a:srgbClr val="5B9BD5"/>
            </a:solidFill>
          </a:ln>
          <a:effectLst>
            <a:outerShdw blurRad="76200" dir="13500000" sy="23000" kx="1200000" algn="br" rotWithShape="0">
              <a:prstClr val="black">
                <a:alpha val="20000"/>
              </a:prstClr>
            </a:outerShdw>
          </a:effectLst>
        </p:spPr>
      </p:pic>
      <p:pic>
        <p:nvPicPr>
          <p:cNvPr id="13" name="Picture 12" descr="nsf1.jpg"/>
          <p:cNvPicPr>
            <a:picLocks noChangeAspect="1"/>
          </p:cNvPicPr>
          <p:nvPr/>
        </p:nvPicPr>
        <p:blipFill>
          <a:blip r:embed="rId5" cstate="print"/>
          <a:stretch>
            <a:fillRect/>
          </a:stretch>
        </p:blipFill>
        <p:spPr>
          <a:xfrm>
            <a:off x="435716" y="335184"/>
            <a:ext cx="1081455" cy="1087971"/>
          </a:xfrm>
          <a:prstGeom prst="rect">
            <a:avLst/>
          </a:prstGeom>
        </p:spPr>
      </p:pic>
      <p:sp>
        <p:nvSpPr>
          <p:cNvPr id="9" name="Text Box 2"/>
          <p:cNvSpPr txBox="1">
            <a:spLocks noChangeArrowheads="1"/>
          </p:cNvSpPr>
          <p:nvPr/>
        </p:nvSpPr>
        <p:spPr bwMode="auto">
          <a:xfrm>
            <a:off x="2047758" y="246977"/>
            <a:ext cx="9669078" cy="1076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3600" b="1">
                <a:solidFill>
                  <a:srgbClr val="0000FF"/>
                </a:solidFill>
                <a:ea typeface="+mj-ea"/>
                <a:cs typeface="+mj-cs"/>
              </a:defRPr>
            </a:lvl1pPr>
            <a:lvl2pPr algn="ctr" eaLnBrk="0" hangingPunct="0">
              <a:defRPr sz="3600" b="1"/>
            </a:lvl2pPr>
            <a:lvl3pPr algn="ctr" eaLnBrk="0" hangingPunct="0">
              <a:defRPr sz="3600" b="1"/>
            </a:lvl3pPr>
            <a:lvl4pPr algn="ctr" eaLnBrk="0" hangingPunct="0">
              <a:defRPr sz="3600" b="1"/>
            </a:lvl4pPr>
            <a:lvl5pPr algn="ctr" eaLnBrk="0" hangingPunct="0">
              <a:defRPr sz="3600" b="1"/>
            </a:lvl5pPr>
            <a:lvl6pPr marL="457200" algn="ctr" fontAlgn="base">
              <a:spcBef>
                <a:spcPct val="0"/>
              </a:spcBef>
              <a:spcAft>
                <a:spcPct val="0"/>
              </a:spcAft>
              <a:defRPr sz="3600" b="1"/>
            </a:lvl6pPr>
            <a:lvl7pPr marL="914400" algn="ctr" fontAlgn="base">
              <a:spcBef>
                <a:spcPct val="0"/>
              </a:spcBef>
              <a:spcAft>
                <a:spcPct val="0"/>
              </a:spcAft>
              <a:defRPr sz="3600" b="1"/>
            </a:lvl7pPr>
            <a:lvl8pPr marL="1371600" algn="ctr" fontAlgn="base">
              <a:spcBef>
                <a:spcPct val="0"/>
              </a:spcBef>
              <a:spcAft>
                <a:spcPct val="0"/>
              </a:spcAft>
              <a:defRPr sz="3600" b="1"/>
            </a:lvl8pPr>
            <a:lvl9pPr marL="1828800" algn="ctr" fontAlgn="base">
              <a:spcBef>
                <a:spcPct val="0"/>
              </a:spcBef>
              <a:spcAft>
                <a:spcPct val="0"/>
              </a:spcAft>
              <a:defRPr sz="3600" b="1"/>
            </a:lvl9pPr>
          </a:lstStyle>
          <a:p>
            <a:r>
              <a:rPr lang="en-US" sz="4000" dirty="0">
                <a:solidFill>
                  <a:schemeClr val="bg1"/>
                </a:solidFill>
              </a:rPr>
              <a:t>Postdoctoral Research Fellowships in Biology</a:t>
            </a:r>
          </a:p>
        </p:txBody>
      </p:sp>
    </p:spTree>
    <p:extLst>
      <p:ext uri="{BB962C8B-B14F-4D97-AF65-F5344CB8AC3E}">
        <p14:creationId xmlns:p14="http://schemas.microsoft.com/office/powerpoint/2010/main" val="1470992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8174" y="141278"/>
            <a:ext cx="9724972" cy="1186951"/>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800"/>
              </a:spcBef>
            </a:pPr>
            <a:r>
              <a:rPr lang="en-US" sz="4400" dirty="0"/>
              <a:t/>
            </a:r>
            <a:br>
              <a:rPr lang="en-US" sz="4400" dirty="0"/>
            </a:br>
            <a:endParaRPr lang="en-US" sz="4400" dirty="0"/>
          </a:p>
        </p:txBody>
      </p:sp>
      <p:sp>
        <p:nvSpPr>
          <p:cNvPr id="2" name="Title 1"/>
          <p:cNvSpPr>
            <a:spLocks noGrp="1"/>
          </p:cNvSpPr>
          <p:nvPr>
            <p:ph type="title"/>
          </p:nvPr>
        </p:nvSpPr>
        <p:spPr>
          <a:xfrm>
            <a:off x="1528174" y="274477"/>
            <a:ext cx="9469677" cy="1020762"/>
          </a:xfrm>
        </p:spPr>
        <p:txBody>
          <a:bodyPr>
            <a:normAutofit fontScale="90000"/>
          </a:bodyPr>
          <a:lstStyle/>
          <a:p>
            <a:pPr algn="ctr"/>
            <a:r>
              <a:rPr lang="en-US" b="1" dirty="0" smtClean="0">
                <a:solidFill>
                  <a:schemeClr val="bg1"/>
                </a:solidFill>
                <a:latin typeface="Calibri" pitchFamily="34" charset="0"/>
              </a:rPr>
              <a:t>Grant Opportunities for Academic Liaison with Industry (GOALI)</a:t>
            </a:r>
            <a:endParaRPr lang="en-US" b="1" dirty="0">
              <a:solidFill>
                <a:schemeClr val="bg1"/>
              </a:solidFill>
              <a:latin typeface="Calibri" pitchFamily="34" charset="0"/>
            </a:endParaRPr>
          </a:p>
        </p:txBody>
      </p:sp>
      <p:sp>
        <p:nvSpPr>
          <p:cNvPr id="3" name="Content Placeholder 2"/>
          <p:cNvSpPr>
            <a:spLocks noGrp="1"/>
          </p:cNvSpPr>
          <p:nvPr>
            <p:ph idx="1"/>
          </p:nvPr>
        </p:nvSpPr>
        <p:spPr>
          <a:xfrm>
            <a:off x="1528174" y="1467067"/>
            <a:ext cx="9724972" cy="5229225"/>
          </a:xfrm>
        </p:spPr>
        <p:txBody>
          <a:bodyPr>
            <a:normAutofit fontScale="62500" lnSpcReduction="20000"/>
          </a:bodyPr>
          <a:lstStyle/>
          <a:p>
            <a:pPr>
              <a:lnSpc>
                <a:spcPct val="120000"/>
              </a:lnSpc>
            </a:pPr>
            <a:r>
              <a:rPr lang="en-US" sz="5100" b="1" dirty="0" smtClean="0">
                <a:solidFill>
                  <a:srgbClr val="115AA4"/>
                </a:solidFill>
                <a:latin typeface="Calibri" pitchFamily="34" charset="0"/>
              </a:rPr>
              <a:t>Promotes collaboration between academic institutions and industry</a:t>
            </a:r>
          </a:p>
          <a:p>
            <a:pPr>
              <a:lnSpc>
                <a:spcPct val="120000"/>
              </a:lnSpc>
            </a:pPr>
            <a:r>
              <a:rPr lang="en-US" sz="5100" b="1" dirty="0" smtClean="0">
                <a:solidFill>
                  <a:srgbClr val="115AA4"/>
                </a:solidFill>
                <a:latin typeface="Calibri" pitchFamily="34" charset="0"/>
              </a:rPr>
              <a:t>Funds research, fellowships, and traineeships</a:t>
            </a:r>
          </a:p>
          <a:p>
            <a:pPr>
              <a:lnSpc>
                <a:spcPct val="120000"/>
              </a:lnSpc>
            </a:pPr>
            <a:r>
              <a:rPr lang="en-US" sz="5100" b="1" dirty="0" smtClean="0">
                <a:solidFill>
                  <a:srgbClr val="115AA4"/>
                </a:solidFill>
                <a:latin typeface="Calibri" pitchFamily="34" charset="0"/>
              </a:rPr>
              <a:t>Special focus areas:</a:t>
            </a:r>
          </a:p>
          <a:p>
            <a:pPr marL="801688" lvl="1" indent="-344488">
              <a:lnSpc>
                <a:spcPct val="120000"/>
              </a:lnSpc>
              <a:buFont typeface="Courier New" panose="02070309020205020404" pitchFamily="49" charset="0"/>
              <a:buChar char="o"/>
            </a:pPr>
            <a:r>
              <a:rPr lang="en-US" sz="4500" b="1" dirty="0" smtClean="0">
                <a:solidFill>
                  <a:srgbClr val="115AA4"/>
                </a:solidFill>
                <a:latin typeface="Calibri" pitchFamily="34" charset="0"/>
              </a:rPr>
              <a:t>Faculty, postdoc, student research to gain experience in industry setting</a:t>
            </a:r>
          </a:p>
          <a:p>
            <a:pPr marL="801688" lvl="1" indent="-344488">
              <a:lnSpc>
                <a:spcPct val="120000"/>
              </a:lnSpc>
              <a:buFont typeface="Courier New" panose="02070309020205020404" pitchFamily="49" charset="0"/>
              <a:buChar char="o"/>
            </a:pPr>
            <a:r>
              <a:rPr lang="en-US" sz="4500" b="1" dirty="0" smtClean="0">
                <a:solidFill>
                  <a:srgbClr val="115AA4"/>
                </a:solidFill>
                <a:latin typeface="Calibri" pitchFamily="34" charset="0"/>
              </a:rPr>
              <a:t>Industry scientists to bring their perspective to academe</a:t>
            </a:r>
          </a:p>
          <a:p>
            <a:pPr marL="801688" lvl="1" indent="-344488">
              <a:lnSpc>
                <a:spcPct val="120000"/>
              </a:lnSpc>
              <a:buFont typeface="Courier New" panose="02070309020205020404" pitchFamily="49" charset="0"/>
              <a:buChar char="o"/>
            </a:pPr>
            <a:r>
              <a:rPr lang="en-US" sz="4500" b="1" dirty="0" smtClean="0">
                <a:solidFill>
                  <a:srgbClr val="115AA4"/>
                </a:solidFill>
                <a:latin typeface="Calibri" pitchFamily="34" charset="0"/>
              </a:rPr>
              <a:t>Interdisciplinary team-driven research projects</a:t>
            </a:r>
          </a:p>
          <a:p>
            <a:pPr>
              <a:lnSpc>
                <a:spcPct val="120000"/>
              </a:lnSpc>
            </a:pPr>
            <a:r>
              <a:rPr lang="en-US" sz="5100" b="1" dirty="0" smtClean="0">
                <a:solidFill>
                  <a:srgbClr val="115AA4"/>
                </a:solidFill>
                <a:latin typeface="Calibri" pitchFamily="34" charset="0"/>
              </a:rPr>
              <a:t>Funded through regular proposals or as supplements</a:t>
            </a:r>
          </a:p>
          <a:p>
            <a:pPr>
              <a:lnSpc>
                <a:spcPct val="120000"/>
              </a:lnSpc>
            </a:pPr>
            <a:endParaRPr lang="en-US" sz="4400" b="1" dirty="0">
              <a:latin typeface="Calibri" pitchFamily="34" charset="0"/>
            </a:endParaRPr>
          </a:p>
          <a:p>
            <a:pPr>
              <a:lnSpc>
                <a:spcPct val="120000"/>
              </a:lnSpc>
              <a:buNone/>
            </a:pPr>
            <a:endParaRPr lang="en-US" sz="3600" dirty="0">
              <a:latin typeface="Calibri" pitchFamily="34" charset="0"/>
            </a:endParaRPr>
          </a:p>
        </p:txBody>
      </p:sp>
      <p:pic>
        <p:nvPicPr>
          <p:cNvPr id="9" name="Picture 4"/>
          <p:cNvPicPr>
            <a:picLocks noChangeAspect="1" noChangeArrowheads="1"/>
          </p:cNvPicPr>
          <p:nvPr/>
        </p:nvPicPr>
        <p:blipFill>
          <a:blip r:embed="rId3" cstate="print"/>
          <a:srcRect/>
          <a:stretch>
            <a:fillRect/>
          </a:stretch>
        </p:blipFill>
        <p:spPr bwMode="auto">
          <a:xfrm>
            <a:off x="286394" y="191382"/>
            <a:ext cx="1103857" cy="1103857"/>
          </a:xfrm>
          <a:prstGeom prst="rect">
            <a:avLst/>
          </a:prstGeom>
          <a:noFill/>
          <a:ln w="9525">
            <a:noFill/>
            <a:miter lim="800000"/>
            <a:headEnd/>
            <a:tailEnd/>
          </a:ln>
        </p:spPr>
      </p:pic>
    </p:spTree>
    <p:extLst>
      <p:ext uri="{BB962C8B-B14F-4D97-AF65-F5344CB8AC3E}">
        <p14:creationId xmlns:p14="http://schemas.microsoft.com/office/powerpoint/2010/main" val="1588482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sf1.jpg"/>
          <p:cNvPicPr>
            <a:picLocks noChangeAspect="1"/>
          </p:cNvPicPr>
          <p:nvPr/>
        </p:nvPicPr>
        <p:blipFill>
          <a:blip r:embed="rId3" cstate="print"/>
          <a:stretch>
            <a:fillRect/>
          </a:stretch>
        </p:blipFill>
        <p:spPr>
          <a:xfrm>
            <a:off x="493564" y="334721"/>
            <a:ext cx="1299602" cy="1307432"/>
          </a:xfrm>
          <a:prstGeom prst="rect">
            <a:avLst/>
          </a:prstGeom>
        </p:spPr>
      </p:pic>
      <p:sp>
        <p:nvSpPr>
          <p:cNvPr id="10" name="Rectangle 3"/>
          <p:cNvSpPr txBox="1">
            <a:spLocks noChangeArrowheads="1"/>
          </p:cNvSpPr>
          <p:nvPr/>
        </p:nvSpPr>
        <p:spPr>
          <a:xfrm>
            <a:off x="1552101" y="1955114"/>
            <a:ext cx="4416863" cy="32540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3300"/>
              </a:buClr>
            </a:pPr>
            <a:r>
              <a:rPr lang="en-US" sz="3600" b="1" dirty="0" smtClean="0">
                <a:solidFill>
                  <a:srgbClr val="FF0000"/>
                </a:solidFill>
                <a:latin typeface="Calibri" pitchFamily="34" charset="0"/>
              </a:rPr>
              <a:t>MCB</a:t>
            </a:r>
          </a:p>
          <a:p>
            <a:pPr>
              <a:buClr>
                <a:srgbClr val="FF3300"/>
              </a:buClr>
            </a:pPr>
            <a:r>
              <a:rPr lang="en-US" sz="2800" b="1" dirty="0" smtClean="0">
                <a:solidFill>
                  <a:srgbClr val="115AA4"/>
                </a:solidFill>
                <a:latin typeface="Calibri" pitchFamily="34" charset="0"/>
              </a:rPr>
              <a:t>Karen Cone</a:t>
            </a:r>
          </a:p>
          <a:p>
            <a:pPr>
              <a:buClr>
                <a:srgbClr val="FF3300"/>
              </a:buClr>
            </a:pPr>
            <a:r>
              <a:rPr lang="en-US" sz="2800" b="1" i="1" dirty="0" smtClean="0">
                <a:solidFill>
                  <a:srgbClr val="115AA4"/>
                </a:solidFill>
                <a:latin typeface="Calibri" pitchFamily="34" charset="0"/>
              </a:rPr>
              <a:t>kccone@nsf.gov</a:t>
            </a:r>
          </a:p>
          <a:p>
            <a:pPr>
              <a:buClr>
                <a:srgbClr val="FF3300"/>
              </a:buClr>
            </a:pPr>
            <a:endParaRPr lang="en-US" sz="1050" b="1" dirty="0" smtClean="0">
              <a:solidFill>
                <a:srgbClr val="115AA4"/>
              </a:solidFill>
              <a:latin typeface="Calibri" pitchFamily="34" charset="0"/>
            </a:endParaRPr>
          </a:p>
          <a:p>
            <a:pPr>
              <a:buClr>
                <a:srgbClr val="FF3300"/>
              </a:buClr>
            </a:pPr>
            <a:r>
              <a:rPr lang="en-US" sz="2800" b="1" dirty="0" smtClean="0">
                <a:solidFill>
                  <a:srgbClr val="115AA4"/>
                </a:solidFill>
                <a:latin typeface="Calibri" pitchFamily="34" charset="0"/>
              </a:rPr>
              <a:t>Bill Eggleston</a:t>
            </a:r>
          </a:p>
          <a:p>
            <a:pPr>
              <a:buClr>
                <a:srgbClr val="FF3300"/>
              </a:buClr>
            </a:pPr>
            <a:r>
              <a:rPr lang="en-US" sz="2800" b="1" i="1" dirty="0" smtClean="0">
                <a:solidFill>
                  <a:srgbClr val="115AA4"/>
                </a:solidFill>
                <a:latin typeface="Calibri" pitchFamily="34" charset="0"/>
              </a:rPr>
              <a:t>wbeggles@nsf.gov</a:t>
            </a:r>
          </a:p>
          <a:p>
            <a:pPr algn="l">
              <a:buClr>
                <a:srgbClr val="FF3300"/>
              </a:buClr>
            </a:pPr>
            <a:endParaRPr lang="en-US" sz="3200" b="1" dirty="0" smtClean="0">
              <a:solidFill>
                <a:srgbClr val="115AA4"/>
              </a:solidFill>
              <a:latin typeface="Calibri" pitchFamily="34" charset="0"/>
            </a:endParaRPr>
          </a:p>
          <a:p>
            <a:pPr algn="l">
              <a:buClr>
                <a:srgbClr val="FF3300"/>
              </a:buClr>
            </a:pPr>
            <a:endParaRPr lang="en-US" sz="3200" b="1" dirty="0" smtClean="0">
              <a:solidFill>
                <a:srgbClr val="115AA4"/>
              </a:solidFill>
              <a:latin typeface="Calibri" pitchFamily="34" charset="0"/>
            </a:endParaRPr>
          </a:p>
          <a:p>
            <a:pPr algn="l">
              <a:buClr>
                <a:srgbClr val="FF3300"/>
              </a:buClr>
            </a:pPr>
            <a:endParaRPr lang="en-US" sz="3200" b="1" dirty="0">
              <a:solidFill>
                <a:srgbClr val="115AA4"/>
              </a:solidFill>
              <a:latin typeface="Calibri" pitchFamily="34" charset="0"/>
            </a:endParaRPr>
          </a:p>
        </p:txBody>
      </p:sp>
      <p:sp>
        <p:nvSpPr>
          <p:cNvPr id="11" name="Rectangle 3"/>
          <p:cNvSpPr txBox="1">
            <a:spLocks noChangeArrowheads="1"/>
          </p:cNvSpPr>
          <p:nvPr/>
        </p:nvSpPr>
        <p:spPr>
          <a:xfrm>
            <a:off x="5837129" y="1955114"/>
            <a:ext cx="5235879" cy="41876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3300"/>
              </a:buClr>
            </a:pPr>
            <a:r>
              <a:rPr lang="en-US" sz="3600" b="1" dirty="0" smtClean="0">
                <a:solidFill>
                  <a:srgbClr val="FF0000"/>
                </a:solidFill>
                <a:latin typeface="Calibri" pitchFamily="34" charset="0"/>
              </a:rPr>
              <a:t>IOS</a:t>
            </a:r>
          </a:p>
          <a:p>
            <a:pPr>
              <a:buClr>
                <a:srgbClr val="FF3300"/>
              </a:buClr>
            </a:pPr>
            <a:r>
              <a:rPr lang="en-US" sz="2800" b="1" dirty="0" smtClean="0">
                <a:solidFill>
                  <a:srgbClr val="115AA4"/>
                </a:solidFill>
                <a:latin typeface="Calibri" pitchFamily="34" charset="0"/>
              </a:rPr>
              <a:t>Anne Sylvester</a:t>
            </a:r>
          </a:p>
          <a:p>
            <a:pPr>
              <a:buClr>
                <a:srgbClr val="FF3300"/>
              </a:buClr>
            </a:pPr>
            <a:r>
              <a:rPr lang="en-US" sz="2800" b="1" i="1" dirty="0" smtClean="0">
                <a:solidFill>
                  <a:srgbClr val="115AA4"/>
                </a:solidFill>
                <a:latin typeface="Calibri" pitchFamily="34" charset="0"/>
              </a:rPr>
              <a:t>asylvest@nsf.gov</a:t>
            </a:r>
          </a:p>
          <a:p>
            <a:pPr>
              <a:buClr>
                <a:srgbClr val="FF3300"/>
              </a:buClr>
            </a:pPr>
            <a:endParaRPr lang="en-US" sz="1000" b="1" dirty="0" smtClean="0">
              <a:solidFill>
                <a:srgbClr val="115AA4"/>
              </a:solidFill>
              <a:latin typeface="Calibri" pitchFamily="34" charset="0"/>
            </a:endParaRPr>
          </a:p>
          <a:p>
            <a:pPr>
              <a:buClr>
                <a:srgbClr val="FF3300"/>
              </a:buClr>
            </a:pPr>
            <a:r>
              <a:rPr lang="en-US" sz="2800" b="1" dirty="0" smtClean="0">
                <a:solidFill>
                  <a:srgbClr val="115AA4"/>
                </a:solidFill>
                <a:latin typeface="Calibri" pitchFamily="34" charset="0"/>
              </a:rPr>
              <a:t>Diane </a:t>
            </a:r>
            <a:r>
              <a:rPr lang="en-US" sz="2800" b="1" dirty="0">
                <a:solidFill>
                  <a:srgbClr val="115AA4"/>
                </a:solidFill>
                <a:latin typeface="Calibri" pitchFamily="34" charset="0"/>
              </a:rPr>
              <a:t>Jofuku </a:t>
            </a:r>
            <a:r>
              <a:rPr lang="en-US" sz="2800" b="1" dirty="0" smtClean="0">
                <a:solidFill>
                  <a:srgbClr val="115AA4"/>
                </a:solidFill>
                <a:latin typeface="Calibri" pitchFamily="34" charset="0"/>
              </a:rPr>
              <a:t>Okamuro</a:t>
            </a:r>
          </a:p>
          <a:p>
            <a:pPr>
              <a:buClr>
                <a:srgbClr val="FF3300"/>
              </a:buClr>
            </a:pPr>
            <a:r>
              <a:rPr lang="en-US" sz="2800" b="1" i="1" dirty="0" smtClean="0">
                <a:solidFill>
                  <a:srgbClr val="115AA4"/>
                </a:solidFill>
                <a:latin typeface="Calibri" pitchFamily="34" charset="0"/>
              </a:rPr>
              <a:t>dokamuro@nsf.gov</a:t>
            </a:r>
          </a:p>
          <a:p>
            <a:pPr>
              <a:buClr>
                <a:srgbClr val="FF3300"/>
              </a:buClr>
            </a:pPr>
            <a:endParaRPr lang="en-US" sz="1000" b="1" dirty="0">
              <a:solidFill>
                <a:srgbClr val="115AA4"/>
              </a:solidFill>
              <a:latin typeface="Calibri" pitchFamily="34" charset="0"/>
            </a:endParaRPr>
          </a:p>
          <a:p>
            <a:pPr>
              <a:buClr>
                <a:srgbClr val="FF3300"/>
              </a:buClr>
            </a:pPr>
            <a:r>
              <a:rPr lang="en-US" sz="2800" b="1" dirty="0" smtClean="0">
                <a:solidFill>
                  <a:srgbClr val="115AA4"/>
                </a:solidFill>
                <a:latin typeface="Calibri" pitchFamily="34" charset="0"/>
              </a:rPr>
              <a:t>Phil Becraft</a:t>
            </a:r>
          </a:p>
          <a:p>
            <a:pPr>
              <a:buClr>
                <a:srgbClr val="FF3300"/>
              </a:buClr>
            </a:pPr>
            <a:r>
              <a:rPr lang="en-US" sz="2800" b="1" i="1" dirty="0" smtClean="0">
                <a:solidFill>
                  <a:srgbClr val="115AA4"/>
                </a:solidFill>
                <a:latin typeface="Calibri" pitchFamily="34" charset="0"/>
              </a:rPr>
              <a:t>pbecraft@nsf.gov</a:t>
            </a:r>
            <a:endParaRPr lang="en-US" sz="2800" b="1" i="1" dirty="0">
              <a:solidFill>
                <a:srgbClr val="115AA4"/>
              </a:solidFill>
              <a:latin typeface="Calibri" pitchFamily="34" charset="0"/>
            </a:endParaRPr>
          </a:p>
        </p:txBody>
      </p:sp>
      <p:sp>
        <p:nvSpPr>
          <p:cNvPr id="13" name="Rectangle 3"/>
          <p:cNvSpPr txBox="1">
            <a:spLocks noChangeArrowheads="1"/>
          </p:cNvSpPr>
          <p:nvPr/>
        </p:nvSpPr>
        <p:spPr>
          <a:xfrm>
            <a:off x="2322762" y="5642646"/>
            <a:ext cx="8607927" cy="6202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3300"/>
              </a:buClr>
            </a:pPr>
            <a:endParaRPr lang="en-US" sz="2800" b="1" i="1" dirty="0" smtClean="0">
              <a:latin typeface="Calibri" pitchFamily="34" charset="0"/>
            </a:endParaRPr>
          </a:p>
          <a:p>
            <a:pPr>
              <a:buClr>
                <a:srgbClr val="FF3300"/>
              </a:buClr>
            </a:pPr>
            <a:endParaRPr lang="en-US" sz="2800" b="1" i="1" dirty="0">
              <a:latin typeface="Calibri" pitchFamily="34" charset="0"/>
            </a:endParaRPr>
          </a:p>
        </p:txBody>
      </p:sp>
      <p:sp>
        <p:nvSpPr>
          <p:cNvPr id="12" name="Rectangle 11"/>
          <p:cNvSpPr/>
          <p:nvPr/>
        </p:nvSpPr>
        <p:spPr>
          <a:xfrm>
            <a:off x="2089916" y="334721"/>
            <a:ext cx="9073617" cy="1186951"/>
          </a:xfrm>
          <a:prstGeom prst="rect">
            <a:avLst/>
          </a:prstGeom>
          <a:gradFill flip="none" rotWithShape="1">
            <a:gsLst>
              <a:gs pos="0">
                <a:srgbClr val="3399FF">
                  <a:shade val="30000"/>
                  <a:satMod val="115000"/>
                </a:srgbClr>
              </a:gs>
              <a:gs pos="50000">
                <a:srgbClr val="3399FF">
                  <a:shade val="67500"/>
                  <a:satMod val="115000"/>
                </a:srgbClr>
              </a:gs>
              <a:gs pos="100000">
                <a:srgbClr val="3399FF">
                  <a:shade val="100000"/>
                  <a:satMod val="11500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4800"/>
              </a:spcBef>
            </a:pPr>
            <a:r>
              <a:rPr lang="en-US" sz="4400" dirty="0"/>
              <a:t/>
            </a:r>
            <a:br>
              <a:rPr lang="en-US" sz="4400" dirty="0"/>
            </a:br>
            <a:endParaRPr lang="en-US" sz="4400" dirty="0"/>
          </a:p>
        </p:txBody>
      </p:sp>
      <p:sp>
        <p:nvSpPr>
          <p:cNvPr id="14" name="Title 1"/>
          <p:cNvSpPr txBox="1">
            <a:spLocks/>
          </p:cNvSpPr>
          <p:nvPr/>
        </p:nvSpPr>
        <p:spPr>
          <a:xfrm>
            <a:off x="2386664" y="211410"/>
            <a:ext cx="8480119" cy="102076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bg1"/>
                </a:solidFill>
                <a:latin typeface="Calibri" pitchFamily="34" charset="0"/>
              </a:rPr>
              <a:t>Contact Us</a:t>
            </a:r>
            <a:endParaRPr lang="en-US" sz="4000" b="1" dirty="0">
              <a:solidFill>
                <a:schemeClr val="bg1"/>
              </a:solidFill>
              <a:latin typeface="Calibri" pitchFamily="34" charset="0"/>
            </a:endParaRPr>
          </a:p>
        </p:txBody>
      </p:sp>
    </p:spTree>
    <p:extLst>
      <p:ext uri="{BB962C8B-B14F-4D97-AF65-F5344CB8AC3E}">
        <p14:creationId xmlns:p14="http://schemas.microsoft.com/office/powerpoint/2010/main" val="233593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t>
            </a:r>
          </a:p>
        </p:txBody>
      </p:sp>
      <p:sp>
        <p:nvSpPr>
          <p:cNvPr id="3" name="Content Placeholder 2"/>
          <p:cNvSpPr>
            <a:spLocks noGrp="1"/>
          </p:cNvSpPr>
          <p:nvPr>
            <p:ph idx="1"/>
          </p:nvPr>
        </p:nvSpPr>
        <p:spPr>
          <a:xfrm>
            <a:off x="1300163" y="1543050"/>
            <a:ext cx="9063037" cy="4202114"/>
          </a:xfrm>
        </p:spPr>
        <p:txBody>
          <a:bodyPr>
            <a:normAutofit/>
          </a:bodyPr>
          <a:lstStyle/>
          <a:p>
            <a:endParaRPr lang="en-US" dirty="0" smtClean="0"/>
          </a:p>
          <a:p>
            <a:r>
              <a:rPr lang="en-US" dirty="0" smtClean="0"/>
              <a:t>Please nominate highly-deserving candidates!!</a:t>
            </a:r>
          </a:p>
          <a:p>
            <a:r>
              <a:rPr lang="en-US" dirty="0" smtClean="0"/>
              <a:t>Eligibility extended</a:t>
            </a:r>
          </a:p>
          <a:p>
            <a:pPr lvl="1"/>
            <a:r>
              <a:rPr lang="en-US" dirty="0" smtClean="0"/>
              <a:t>Early Career </a:t>
            </a:r>
            <a:r>
              <a:rPr lang="mr-IN" dirty="0" smtClean="0"/>
              <a:t>–</a:t>
            </a:r>
            <a:r>
              <a:rPr lang="en-US" dirty="0" smtClean="0"/>
              <a:t> 0 to 8 years in permanent position</a:t>
            </a:r>
          </a:p>
          <a:p>
            <a:pPr lvl="1"/>
            <a:r>
              <a:rPr lang="en-US" dirty="0" smtClean="0"/>
              <a:t>Mid-Career </a:t>
            </a:r>
            <a:r>
              <a:rPr lang="mr-IN" dirty="0" smtClean="0"/>
              <a:t>–</a:t>
            </a:r>
            <a:r>
              <a:rPr lang="en-US" dirty="0" smtClean="0"/>
              <a:t> 9 to 20 years in permanent position</a:t>
            </a:r>
          </a:p>
          <a:p>
            <a:r>
              <a:rPr lang="en-US" dirty="0" smtClean="0"/>
              <a:t>2017-18 Awards Committee: Sarah Hake, Nathan Springer, Paula </a:t>
            </a:r>
            <a:r>
              <a:rPr lang="en-US" dirty="0" err="1" smtClean="0"/>
              <a:t>McSteen</a:t>
            </a:r>
            <a:r>
              <a:rPr lang="en-US" dirty="0" smtClean="0"/>
              <a:t>, Natalia de Leon, Mike Freeling</a:t>
            </a:r>
          </a:p>
        </p:txBody>
      </p:sp>
    </p:spTree>
    <p:extLst>
      <p:ext uri="{BB962C8B-B14F-4D97-AF65-F5344CB8AC3E}">
        <p14:creationId xmlns:p14="http://schemas.microsoft.com/office/powerpoint/2010/main" val="814788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Open Comment Period on CRISPR/CAS</a:t>
            </a:r>
            <a:endParaRPr lang="en-US" dirty="0"/>
          </a:p>
        </p:txBody>
      </p:sp>
      <p:sp>
        <p:nvSpPr>
          <p:cNvPr id="3" name="Content Placeholder 2"/>
          <p:cNvSpPr>
            <a:spLocks noGrp="1"/>
          </p:cNvSpPr>
          <p:nvPr>
            <p:ph idx="1"/>
          </p:nvPr>
        </p:nvSpPr>
        <p:spPr/>
        <p:txBody>
          <a:bodyPr/>
          <a:lstStyle/>
          <a:p>
            <a:r>
              <a:rPr lang="en-US" dirty="0" smtClean="0"/>
              <a:t>MGEC formal comment</a:t>
            </a:r>
          </a:p>
          <a:p>
            <a:r>
              <a:rPr lang="en-US" dirty="0" smtClean="0"/>
              <a:t>Individual comments encouraged</a:t>
            </a:r>
          </a:p>
          <a:p>
            <a:pPr lvl="1"/>
            <a:r>
              <a:rPr lang="en-US" dirty="0">
                <a:hlinkClick r:id="rId2"/>
              </a:rPr>
              <a:t>https://www.federalregister.gov/documents/2017/01/19/2017-00840/genome-editing-in-new-plant-varieties-used-for-foods-request-for-comments</a:t>
            </a:r>
            <a:endParaRPr lang="en-US" dirty="0"/>
          </a:p>
        </p:txBody>
      </p:sp>
    </p:spTree>
    <p:extLst>
      <p:ext uri="{BB962C8B-B14F-4D97-AF65-F5344CB8AC3E}">
        <p14:creationId xmlns:p14="http://schemas.microsoft.com/office/powerpoint/2010/main" val="3026598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a:xfrm>
            <a:off x="838200" y="1514340"/>
            <a:ext cx="10515600" cy="4351338"/>
          </a:xfrm>
        </p:spPr>
        <p:txBody>
          <a:bodyPr/>
          <a:lstStyle/>
          <a:p>
            <a:r>
              <a:rPr lang="en-US" dirty="0" smtClean="0"/>
              <a:t>95 respondents</a:t>
            </a:r>
          </a:p>
          <a:p>
            <a:pPr lvl="1"/>
            <a:r>
              <a:rPr lang="en-US" dirty="0" smtClean="0"/>
              <a:t>174 responded to 2016 survey</a:t>
            </a:r>
          </a:p>
          <a:p>
            <a:r>
              <a:rPr lang="en-US" dirty="0" smtClean="0"/>
              <a:t>Demographics</a:t>
            </a:r>
          </a:p>
          <a:p>
            <a:r>
              <a:rPr lang="en-US" dirty="0" smtClean="0"/>
              <a:t>Free-text questions on 5-year and 20-year priorities</a:t>
            </a:r>
          </a:p>
          <a:p>
            <a:pPr lvl="1"/>
            <a:r>
              <a:rPr lang="en-US" dirty="0" smtClean="0"/>
              <a:t>Information to assist in development of community planning proposal</a:t>
            </a:r>
          </a:p>
          <a:p>
            <a:r>
              <a:rPr lang="en-US" dirty="0" smtClean="0"/>
              <a:t>Questions Related to Germplasm</a:t>
            </a:r>
            <a:endParaRPr lang="en-US" dirty="0"/>
          </a:p>
        </p:txBody>
      </p:sp>
      <p:sp>
        <p:nvSpPr>
          <p:cNvPr id="4" name="Rectangle 3"/>
          <p:cNvSpPr/>
          <p:nvPr/>
        </p:nvSpPr>
        <p:spPr>
          <a:xfrm>
            <a:off x="838200" y="5865678"/>
            <a:ext cx="6271098" cy="369332"/>
          </a:xfrm>
          <a:prstGeom prst="rect">
            <a:avLst/>
          </a:prstGeom>
        </p:spPr>
        <p:txBody>
          <a:bodyPr wrap="square">
            <a:spAutoFit/>
          </a:bodyPr>
          <a:lstStyle/>
          <a:p>
            <a:r>
              <a:rPr lang="en-US" dirty="0"/>
              <a:t>http://</a:t>
            </a:r>
            <a:r>
              <a:rPr lang="en-US" dirty="0" err="1" smtClean="0"/>
              <a:t>community.maizegdb.org</a:t>
            </a:r>
            <a:r>
              <a:rPr lang="en-US" dirty="0" smtClean="0"/>
              <a:t>/mgecsurvey17/report2017.php</a:t>
            </a:r>
            <a:endParaRPr lang="en-US" dirty="0"/>
          </a:p>
        </p:txBody>
      </p:sp>
    </p:spTree>
    <p:extLst>
      <p:ext uri="{BB962C8B-B14F-4D97-AF65-F5344CB8AC3E}">
        <p14:creationId xmlns:p14="http://schemas.microsoft.com/office/powerpoint/2010/main" val="15044693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b="1" dirty="0" smtClean="0"/>
              <a:t>SURVEY</a:t>
            </a:r>
            <a:r>
              <a:rPr lang="en-US" dirty="0" smtClean="0">
                <a:solidFill>
                  <a:srgbClr val="FF0000"/>
                </a:solidFill>
              </a:rPr>
              <a:t/>
            </a:r>
            <a:br>
              <a:rPr lang="en-US" dirty="0" smtClean="0">
                <a:solidFill>
                  <a:srgbClr val="FF0000"/>
                </a:solidFill>
              </a:rPr>
            </a:br>
            <a:r>
              <a:rPr lang="en-US" dirty="0" smtClean="0">
                <a:solidFill>
                  <a:srgbClr val="FF0000"/>
                </a:solidFill>
              </a:rPr>
              <a:t>Your input matters!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2015 Community Session highlighted need for improved transformation</a:t>
            </a:r>
          </a:p>
          <a:p>
            <a:pPr lvl="1"/>
            <a:r>
              <a:rPr lang="en-US" dirty="0" smtClean="0"/>
              <a:t>NSF-funded transformation workshop</a:t>
            </a:r>
          </a:p>
          <a:p>
            <a:pPr lvl="1"/>
            <a:r>
              <a:rPr lang="en-US" dirty="0" smtClean="0"/>
              <a:t>Plant Cell “white-paper” publication (Plant Cell 28:1510-1520)</a:t>
            </a:r>
          </a:p>
          <a:p>
            <a:pPr lvl="1"/>
            <a:r>
              <a:rPr lang="en-US" dirty="0" smtClean="0"/>
              <a:t>Impactful in Monsanto donation to public of major transformation facility</a:t>
            </a:r>
          </a:p>
          <a:p>
            <a:pPr lvl="2"/>
            <a:r>
              <a:rPr lang="en-US" dirty="0" err="1"/>
              <a:t>c</a:t>
            </a:r>
            <a:r>
              <a:rPr lang="en-US" dirty="0" err="1" smtClean="0"/>
              <a:t>ropinnovation.cals.wisc.edu</a:t>
            </a:r>
            <a:endParaRPr lang="en-US" dirty="0" smtClean="0"/>
          </a:p>
          <a:p>
            <a:r>
              <a:rPr lang="en-US" dirty="0" smtClean="0"/>
              <a:t>MGEC is currently working on determining priorities to advance our community</a:t>
            </a:r>
            <a:endParaRPr lang="en-US" dirty="0"/>
          </a:p>
        </p:txBody>
      </p:sp>
    </p:spTree>
    <p:extLst>
      <p:ext uri="{BB962C8B-B14F-4D97-AF65-F5344CB8AC3E}">
        <p14:creationId xmlns:p14="http://schemas.microsoft.com/office/powerpoint/2010/main" val="1237427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6687"/>
            <a:ext cx="10515600" cy="1325563"/>
          </a:xfrm>
        </p:spPr>
        <p:txBody>
          <a:bodyPr/>
          <a:lstStyle/>
          <a:p>
            <a:r>
              <a:rPr lang="en-US" dirty="0" smtClean="0"/>
              <a:t>Demographics</a:t>
            </a:r>
            <a:endParaRPr lang="en-US" dirty="0"/>
          </a:p>
        </p:txBody>
      </p:sp>
      <p:pic>
        <p:nvPicPr>
          <p:cNvPr id="11" name="Picture 10"/>
          <p:cNvPicPr>
            <a:picLocks noChangeAspect="1"/>
          </p:cNvPicPr>
          <p:nvPr/>
        </p:nvPicPr>
        <p:blipFill>
          <a:blip r:embed="rId3"/>
          <a:stretch>
            <a:fillRect/>
          </a:stretch>
        </p:blipFill>
        <p:spPr>
          <a:xfrm>
            <a:off x="318696" y="1875260"/>
            <a:ext cx="4211425" cy="3128220"/>
          </a:xfrm>
          <a:prstGeom prst="rect">
            <a:avLst/>
          </a:prstGeom>
          <a:ln>
            <a:solidFill>
              <a:schemeClr val="tx1"/>
            </a:solidFill>
          </a:ln>
        </p:spPr>
      </p:pic>
      <p:pic>
        <p:nvPicPr>
          <p:cNvPr id="12" name="Picture 11"/>
          <p:cNvPicPr>
            <a:picLocks noChangeAspect="1"/>
          </p:cNvPicPr>
          <p:nvPr/>
        </p:nvPicPr>
        <p:blipFill>
          <a:blip r:embed="rId4"/>
          <a:stretch>
            <a:fillRect/>
          </a:stretch>
        </p:blipFill>
        <p:spPr>
          <a:xfrm>
            <a:off x="5269602" y="311150"/>
            <a:ext cx="4735117" cy="3128220"/>
          </a:xfrm>
          <a:prstGeom prst="rect">
            <a:avLst/>
          </a:prstGeom>
          <a:ln>
            <a:solidFill>
              <a:schemeClr val="tx1"/>
            </a:solidFill>
          </a:ln>
        </p:spPr>
      </p:pic>
      <p:pic>
        <p:nvPicPr>
          <p:cNvPr id="13" name="Picture 12"/>
          <p:cNvPicPr>
            <a:picLocks noChangeAspect="1"/>
          </p:cNvPicPr>
          <p:nvPr/>
        </p:nvPicPr>
        <p:blipFill>
          <a:blip r:embed="rId5"/>
          <a:stretch>
            <a:fillRect/>
          </a:stretch>
        </p:blipFill>
        <p:spPr>
          <a:xfrm>
            <a:off x="7988300" y="3638954"/>
            <a:ext cx="3752850" cy="3026216"/>
          </a:xfrm>
          <a:prstGeom prst="rect">
            <a:avLst/>
          </a:prstGeom>
          <a:ln>
            <a:solidFill>
              <a:schemeClr val="tx1"/>
            </a:solidFill>
          </a:ln>
        </p:spPr>
      </p:pic>
    </p:spTree>
    <p:extLst>
      <p:ext uri="{BB962C8B-B14F-4D97-AF65-F5344CB8AC3E}">
        <p14:creationId xmlns:p14="http://schemas.microsoft.com/office/powerpoint/2010/main" val="20986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1847196"/>
            <a:ext cx="8305800" cy="4401205"/>
          </a:xfrm>
          <a:prstGeom prst="rect">
            <a:avLst/>
          </a:prstGeom>
          <a:noFill/>
        </p:spPr>
        <p:txBody>
          <a:bodyPr wrap="square" rtlCol="0">
            <a:spAutoFit/>
          </a:bodyPr>
          <a:lstStyle/>
          <a:p>
            <a:r>
              <a:rPr lang="en-US" sz="2800" i="1" dirty="0"/>
              <a:t>It is the mission of the Maize Genetics Executive Committee to identify both the needs and the opportunities for maize genetics, and to communicate this information to the broadest possible life science community. This community includes scientists, funding sources for scientists, and the end users for the accomplishments of maize genetics, from farmers to consumers.</a:t>
            </a:r>
            <a:r>
              <a:rPr lang="en-US" sz="2800" dirty="0"/>
              <a:t> - Jeff </a:t>
            </a:r>
            <a:r>
              <a:rPr lang="en-US" sz="2800" dirty="0" err="1"/>
              <a:t>Bennetzen</a:t>
            </a:r>
            <a:r>
              <a:rPr lang="en-US" sz="2800" dirty="0"/>
              <a:t>, </a:t>
            </a:r>
            <a:r>
              <a:rPr lang="en-US" sz="2800" dirty="0">
                <a:hlinkClick r:id="rId2"/>
              </a:rPr>
              <a:t>MNL 75</a:t>
            </a:r>
            <a:endParaRPr lang="en-US" sz="2800" dirty="0"/>
          </a:p>
          <a:p>
            <a:r>
              <a:rPr lang="en-US" sz="2800" dirty="0"/>
              <a:t/>
            </a:r>
            <a:br>
              <a:rPr lang="en-US" sz="2800" dirty="0"/>
            </a:br>
            <a:endParaRPr lang="en-US" sz="2800" dirty="0"/>
          </a:p>
        </p:txBody>
      </p:sp>
      <p:sp>
        <p:nvSpPr>
          <p:cNvPr id="2" name="Title 1"/>
          <p:cNvSpPr>
            <a:spLocks noGrp="1"/>
          </p:cNvSpPr>
          <p:nvPr>
            <p:ph type="title"/>
          </p:nvPr>
        </p:nvSpPr>
        <p:spPr/>
        <p:txBody>
          <a:bodyPr>
            <a:normAutofit/>
          </a:bodyPr>
          <a:lstStyle/>
          <a:p>
            <a:r>
              <a:rPr lang="en-US" dirty="0" smtClean="0"/>
              <a:t>Maize Genetics Executive Committee mission</a:t>
            </a:r>
            <a:endParaRPr lang="en-US" dirty="0"/>
          </a:p>
        </p:txBody>
      </p:sp>
    </p:spTree>
    <p:extLst>
      <p:ext uri="{BB962C8B-B14F-4D97-AF65-F5344CB8AC3E}">
        <p14:creationId xmlns:p14="http://schemas.microsoft.com/office/powerpoint/2010/main" val="1399635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82861" y="0"/>
            <a:ext cx="9226278" cy="6858000"/>
          </a:xfrm>
          <a:prstGeom prst="rect">
            <a:avLst/>
          </a:prstGeom>
        </p:spPr>
      </p:pic>
      <p:sp>
        <p:nvSpPr>
          <p:cNvPr id="3" name="TextBox 2"/>
          <p:cNvSpPr txBox="1"/>
          <p:nvPr/>
        </p:nvSpPr>
        <p:spPr>
          <a:xfrm>
            <a:off x="457200" y="266700"/>
            <a:ext cx="4330700" cy="584775"/>
          </a:xfrm>
          <a:prstGeom prst="rect">
            <a:avLst/>
          </a:prstGeom>
          <a:noFill/>
        </p:spPr>
        <p:txBody>
          <a:bodyPr wrap="square" rtlCol="0">
            <a:spAutoFit/>
          </a:bodyPr>
          <a:lstStyle/>
          <a:p>
            <a:r>
              <a:rPr lang="en-US" sz="3200" dirty="0" smtClean="0"/>
              <a:t>5-YEAR TIMEFRAME</a:t>
            </a:r>
            <a:endParaRPr lang="en-US" sz="3200" dirty="0"/>
          </a:p>
        </p:txBody>
      </p:sp>
    </p:spTree>
    <p:extLst>
      <p:ext uri="{BB962C8B-B14F-4D97-AF65-F5344CB8AC3E}">
        <p14:creationId xmlns:p14="http://schemas.microsoft.com/office/powerpoint/2010/main" val="462633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49180" y="0"/>
            <a:ext cx="9693639" cy="6858000"/>
          </a:xfrm>
          <a:prstGeom prst="rect">
            <a:avLst/>
          </a:prstGeom>
        </p:spPr>
      </p:pic>
      <p:sp>
        <p:nvSpPr>
          <p:cNvPr id="3" name="TextBox 2"/>
          <p:cNvSpPr txBox="1"/>
          <p:nvPr/>
        </p:nvSpPr>
        <p:spPr>
          <a:xfrm>
            <a:off x="7658100" y="215900"/>
            <a:ext cx="4330700" cy="584775"/>
          </a:xfrm>
          <a:prstGeom prst="rect">
            <a:avLst/>
          </a:prstGeom>
          <a:noFill/>
        </p:spPr>
        <p:txBody>
          <a:bodyPr wrap="square" rtlCol="0">
            <a:spAutoFit/>
          </a:bodyPr>
          <a:lstStyle/>
          <a:p>
            <a:r>
              <a:rPr lang="en-US" sz="3200" dirty="0" smtClean="0"/>
              <a:t>20-YEAR TIMEFRAME</a:t>
            </a:r>
            <a:endParaRPr lang="en-US" sz="3200" dirty="0"/>
          </a:p>
        </p:txBody>
      </p:sp>
    </p:spTree>
    <p:extLst>
      <p:ext uri="{BB962C8B-B14F-4D97-AF65-F5344CB8AC3E}">
        <p14:creationId xmlns:p14="http://schemas.microsoft.com/office/powerpoint/2010/main" val="166874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33600" y="311150"/>
            <a:ext cx="7924800" cy="6235700"/>
          </a:xfrm>
          <a:prstGeom prst="rect">
            <a:avLst/>
          </a:prstGeom>
        </p:spPr>
      </p:pic>
    </p:spTree>
    <p:extLst>
      <p:ext uri="{BB962C8B-B14F-4D97-AF65-F5344CB8AC3E}">
        <p14:creationId xmlns:p14="http://schemas.microsoft.com/office/powerpoint/2010/main" val="438832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0"/>
            <a:ext cx="10515600" cy="1325563"/>
          </a:xfrm>
        </p:spPr>
        <p:txBody>
          <a:bodyPr/>
          <a:lstStyle/>
          <a:p>
            <a:r>
              <a:rPr lang="en-US" dirty="0" smtClean="0"/>
              <a:t>Data</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66026259"/>
              </p:ext>
            </p:extLst>
          </p:nvPr>
        </p:nvGraphicFramePr>
        <p:xfrm>
          <a:off x="628649" y="1625600"/>
          <a:ext cx="5391152" cy="4080510"/>
        </p:xfrm>
        <a:graphic>
          <a:graphicData uri="http://schemas.openxmlformats.org/drawingml/2006/table">
            <a:tbl>
              <a:tblPr>
                <a:tableStyleId>{5C22544A-7EE6-4342-B048-85BDC9FD1C3A}</a:tableStyleId>
              </a:tblPr>
              <a:tblGrid>
                <a:gridCol w="3108766"/>
                <a:gridCol w="1141193"/>
                <a:gridCol w="1141193"/>
              </a:tblGrid>
              <a:tr h="361961">
                <a:tc>
                  <a:txBody>
                    <a:bodyPr/>
                    <a:lstStyle/>
                    <a:p>
                      <a:pPr algn="l" fontAlgn="b"/>
                      <a:r>
                        <a:rPr lang="en-US" sz="2400" u="none" strike="noStrike" dirty="0">
                          <a:effectLst/>
                        </a:rPr>
                        <a:t>Pan-Genome</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dirty="0">
                        <a:solidFill>
                          <a:srgbClr val="000000"/>
                        </a:solidFill>
                        <a:effectLst/>
                        <a:latin typeface="Calibri" charset="0"/>
                      </a:endParaRPr>
                    </a:p>
                  </a:txBody>
                  <a:tcPr marL="6350" marR="6350" marT="6350" marB="0" anchor="b"/>
                </a:tc>
                <a:tc>
                  <a:txBody>
                    <a:bodyPr/>
                    <a:lstStyle/>
                    <a:p>
                      <a:pPr algn="ctr" fontAlgn="b"/>
                      <a:r>
                        <a:rPr lang="is-IS" sz="2400" u="none" strike="noStrike">
                          <a:effectLst/>
                        </a:rPr>
                        <a:t>25</a:t>
                      </a:r>
                      <a:endParaRPr lang="is-IS" sz="2400" b="0" i="0" u="none" strike="noStrike">
                        <a:solidFill>
                          <a:srgbClr val="000000"/>
                        </a:solidFill>
                        <a:effectLst/>
                        <a:latin typeface="Calibri" charset="0"/>
                      </a:endParaRPr>
                    </a:p>
                  </a:txBody>
                  <a:tcPr marL="6350" marR="6350" marT="6350" marB="0" anchor="b"/>
                </a:tc>
              </a:tr>
              <a:tr h="361961">
                <a:tc>
                  <a:txBody>
                    <a:bodyPr/>
                    <a:lstStyle/>
                    <a:p>
                      <a:pPr algn="l" fontAlgn="b"/>
                      <a:r>
                        <a:rPr lang="en-US" sz="2400" u="none" strike="noStrike">
                          <a:effectLst/>
                        </a:rPr>
                        <a:t>Quality Annotation</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8</a:t>
                      </a:r>
                      <a:endParaRPr lang="en-US" sz="2400" b="0" i="0" u="none" strike="noStrike">
                        <a:solidFill>
                          <a:srgbClr val="000000"/>
                        </a:solidFill>
                        <a:effectLst/>
                        <a:latin typeface="Calibri" charset="0"/>
                      </a:endParaRPr>
                    </a:p>
                  </a:txBody>
                  <a:tcPr marL="6350" marR="6350" marT="6350" marB="0" anchor="b"/>
                </a:tc>
              </a:tr>
              <a:tr h="361961">
                <a:tc>
                  <a:txBody>
                    <a:bodyPr/>
                    <a:lstStyle/>
                    <a:p>
                      <a:pPr algn="l" fontAlgn="b"/>
                      <a:r>
                        <a:rPr lang="en-US" sz="2400" u="none" strike="noStrike" dirty="0">
                          <a:effectLst/>
                        </a:rPr>
                        <a:t>Database Ease of Use</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5</a:t>
                      </a:r>
                      <a:endParaRPr lang="en-US" sz="2400" b="0" i="0" u="none" strike="noStrike">
                        <a:solidFill>
                          <a:srgbClr val="000000"/>
                        </a:solidFill>
                        <a:effectLst/>
                        <a:latin typeface="Calibri" charset="0"/>
                      </a:endParaRPr>
                    </a:p>
                  </a:txBody>
                  <a:tcPr marL="6350" marR="6350" marT="6350" marB="0" anchor="b"/>
                </a:tc>
              </a:tr>
              <a:tr h="361961">
                <a:tc>
                  <a:txBody>
                    <a:bodyPr/>
                    <a:lstStyle/>
                    <a:p>
                      <a:pPr algn="l" fontAlgn="b"/>
                      <a:r>
                        <a:rPr lang="en-US" sz="2400" u="none" strike="noStrike">
                          <a:effectLst/>
                        </a:rPr>
                        <a:t>Modelling</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4</a:t>
                      </a:r>
                      <a:endParaRPr lang="en-US" sz="2400" b="0" i="0" u="none" strike="noStrike">
                        <a:solidFill>
                          <a:srgbClr val="000000"/>
                        </a:solidFill>
                        <a:effectLst/>
                        <a:latin typeface="Calibri" charset="0"/>
                      </a:endParaRPr>
                    </a:p>
                  </a:txBody>
                  <a:tcPr marL="6350" marR="6350" marT="6350" marB="0" anchor="b"/>
                </a:tc>
              </a:tr>
              <a:tr h="361961">
                <a:tc>
                  <a:txBody>
                    <a:bodyPr/>
                    <a:lstStyle/>
                    <a:p>
                      <a:pPr algn="l" fontAlgn="b"/>
                      <a:r>
                        <a:rPr lang="en-US" sz="2400" u="none" strike="noStrike">
                          <a:effectLst/>
                        </a:rPr>
                        <a:t>Bioinformatic Tools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r>
              <a:tr h="657186">
                <a:tc>
                  <a:txBody>
                    <a:bodyPr/>
                    <a:lstStyle/>
                    <a:p>
                      <a:pPr algn="l" fontAlgn="b"/>
                      <a:r>
                        <a:rPr lang="en-US" sz="2400" u="none" strike="noStrike">
                          <a:effectLst/>
                        </a:rPr>
                        <a:t>Gene Expression Databases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r>
              <a:tr h="657186">
                <a:tc>
                  <a:txBody>
                    <a:bodyPr/>
                    <a:lstStyle/>
                    <a:p>
                      <a:pPr algn="l" fontAlgn="b"/>
                      <a:r>
                        <a:rPr lang="en-US" sz="2400" u="none" strike="noStrike" dirty="0">
                          <a:effectLst/>
                        </a:rPr>
                        <a:t>Phenotype Data Management</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r>
              <a:tr h="361961">
                <a:tc>
                  <a:txBody>
                    <a:bodyPr/>
                    <a:lstStyle/>
                    <a:p>
                      <a:pPr algn="l" fontAlgn="b"/>
                      <a:r>
                        <a:rPr lang="en-US" sz="2400" u="none" strike="noStrike">
                          <a:effectLst/>
                        </a:rPr>
                        <a:t>Epigenome</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2</a:t>
                      </a:r>
                      <a:endParaRPr lang="is-IS" sz="2400" b="0" i="0" u="none" strike="noStrike">
                        <a:solidFill>
                          <a:srgbClr val="000000"/>
                        </a:solidFill>
                        <a:effectLst/>
                        <a:latin typeface="Calibri" charset="0"/>
                      </a:endParaRPr>
                    </a:p>
                  </a:txBody>
                  <a:tcPr marL="6350" marR="6350" marT="6350" marB="0" anchor="b"/>
                </a:tc>
              </a:tr>
              <a:tr h="361961">
                <a:tc>
                  <a:txBody>
                    <a:bodyPr/>
                    <a:lstStyle/>
                    <a:p>
                      <a:pPr algn="l" fontAlgn="b"/>
                      <a:r>
                        <a:rPr lang="en-US" sz="2400" u="none" strike="noStrike">
                          <a:effectLst/>
                        </a:rPr>
                        <a:t>Integrated Databases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dirty="0">
                          <a:effectLst/>
                        </a:rPr>
                        <a:t>2</a:t>
                      </a:r>
                      <a:endParaRPr lang="is-IS" sz="2400" b="0" i="0" u="none" strike="noStrike" dirty="0">
                        <a:solidFill>
                          <a:srgbClr val="000000"/>
                        </a:solidFill>
                        <a:effectLst/>
                        <a:latin typeface="Calibri" charset="0"/>
                      </a:endParaRPr>
                    </a:p>
                  </a:txBody>
                  <a:tcPr marL="6350" marR="6350" marT="635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11545427"/>
              </p:ext>
            </p:extLst>
          </p:nvPr>
        </p:nvGraphicFramePr>
        <p:xfrm>
          <a:off x="6356350" y="1625600"/>
          <a:ext cx="5556251" cy="3143072"/>
        </p:xfrm>
        <a:graphic>
          <a:graphicData uri="http://schemas.openxmlformats.org/drawingml/2006/table">
            <a:tbl>
              <a:tblPr>
                <a:tableStyleId>{5C22544A-7EE6-4342-B048-85BDC9FD1C3A}</a:tableStyleId>
              </a:tblPr>
              <a:tblGrid>
                <a:gridCol w="3129839"/>
                <a:gridCol w="1213206"/>
                <a:gridCol w="1213206"/>
              </a:tblGrid>
              <a:tr h="416833">
                <a:tc>
                  <a:txBody>
                    <a:bodyPr/>
                    <a:lstStyle/>
                    <a:p>
                      <a:pPr algn="l" fontAlgn="b"/>
                      <a:r>
                        <a:rPr lang="en-US" sz="2400" u="none" strike="noStrike" dirty="0">
                          <a:effectLst/>
                        </a:rPr>
                        <a:t>Pan-Genome</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10</a:t>
                      </a:r>
                      <a:endParaRPr lang="en-US" sz="2400" b="0" i="0" u="none" strike="noStrike">
                        <a:solidFill>
                          <a:srgbClr val="000000"/>
                        </a:solidFill>
                        <a:effectLst/>
                        <a:latin typeface="Calibri" charset="0"/>
                      </a:endParaRPr>
                    </a:p>
                  </a:txBody>
                  <a:tcPr marL="6350" marR="6350" marT="6350" marB="0" anchor="b"/>
                </a:tc>
              </a:tr>
              <a:tr h="690334">
                <a:tc>
                  <a:txBody>
                    <a:bodyPr/>
                    <a:lstStyle/>
                    <a:p>
                      <a:pPr algn="l" fontAlgn="b"/>
                      <a:r>
                        <a:rPr lang="en-US" sz="2400" u="none" strike="noStrike">
                          <a:effectLst/>
                        </a:rPr>
                        <a:t>Integration of Data Sources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r>
              <a:tr h="690334">
                <a:tc>
                  <a:txBody>
                    <a:bodyPr/>
                    <a:lstStyle/>
                    <a:p>
                      <a:pPr algn="l" fontAlgn="b"/>
                      <a:r>
                        <a:rPr lang="en-US" sz="2400" u="none" strike="noStrike">
                          <a:effectLst/>
                        </a:rPr>
                        <a:t>Simplified and Integrated Analysis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r>
              <a:tr h="416833">
                <a:tc>
                  <a:txBody>
                    <a:bodyPr/>
                    <a:lstStyle/>
                    <a:p>
                      <a:pPr algn="l" fontAlgn="b"/>
                      <a:r>
                        <a:rPr lang="en-US" sz="2400" u="none" strike="noStrike">
                          <a:effectLst/>
                        </a:rPr>
                        <a:t>Computing Power</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2</a:t>
                      </a:r>
                      <a:endParaRPr lang="is-IS" sz="2400" b="0" i="0" u="none" strike="noStrike">
                        <a:solidFill>
                          <a:srgbClr val="000000"/>
                        </a:solidFill>
                        <a:effectLst/>
                        <a:latin typeface="Calibri" charset="0"/>
                      </a:endParaRPr>
                    </a:p>
                  </a:txBody>
                  <a:tcPr marL="6350" marR="6350" marT="6350" marB="0" anchor="b"/>
                </a:tc>
              </a:tr>
              <a:tr h="416833">
                <a:tc>
                  <a:txBody>
                    <a:bodyPr/>
                    <a:lstStyle/>
                    <a:p>
                      <a:pPr algn="l" fontAlgn="b"/>
                      <a:r>
                        <a:rPr lang="en-US" sz="2400" u="none" strike="noStrike" dirty="0">
                          <a:effectLst/>
                        </a:rPr>
                        <a:t>Databases</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2</a:t>
                      </a:r>
                      <a:endParaRPr lang="is-IS" sz="2400" b="0" i="0" u="none" strike="noStrike">
                        <a:solidFill>
                          <a:srgbClr val="000000"/>
                        </a:solidFill>
                        <a:effectLst/>
                        <a:latin typeface="Calibri" charset="0"/>
                      </a:endParaRPr>
                    </a:p>
                  </a:txBody>
                  <a:tcPr marL="6350" marR="6350" marT="6350" marB="0" anchor="b"/>
                </a:tc>
              </a:tr>
              <a:tr h="416833">
                <a:tc>
                  <a:txBody>
                    <a:bodyPr/>
                    <a:lstStyle/>
                    <a:p>
                      <a:pPr algn="l" fontAlgn="b"/>
                      <a:r>
                        <a:rPr lang="en-US" sz="2400" u="none" strike="noStrike">
                          <a:effectLst/>
                        </a:rPr>
                        <a:t>Phenotype Data</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dirty="0">
                          <a:effectLst/>
                        </a:rPr>
                        <a:t>2</a:t>
                      </a:r>
                      <a:endParaRPr lang="is-IS" sz="2400" b="0" i="0" u="none" strike="noStrike" dirty="0">
                        <a:solidFill>
                          <a:srgbClr val="000000"/>
                        </a:solidFill>
                        <a:effectLst/>
                        <a:latin typeface="Calibri" charset="0"/>
                      </a:endParaRPr>
                    </a:p>
                  </a:txBody>
                  <a:tcPr marL="6350" marR="6350" marT="6350" marB="0" anchor="b"/>
                </a:tc>
              </a:tr>
            </a:tbl>
          </a:graphicData>
        </a:graphic>
      </p:graphicFrame>
      <p:sp>
        <p:nvSpPr>
          <p:cNvPr id="5" name="TextBox 4"/>
          <p:cNvSpPr txBox="1"/>
          <p:nvPr/>
        </p:nvSpPr>
        <p:spPr>
          <a:xfrm>
            <a:off x="628648" y="1028632"/>
            <a:ext cx="3168652" cy="584775"/>
          </a:xfrm>
          <a:prstGeom prst="rect">
            <a:avLst/>
          </a:prstGeom>
          <a:noFill/>
        </p:spPr>
        <p:txBody>
          <a:bodyPr wrap="square" rtlCol="0">
            <a:spAutoFit/>
          </a:bodyPr>
          <a:lstStyle/>
          <a:p>
            <a:r>
              <a:rPr lang="en-US" sz="3200" smtClean="0"/>
              <a:t>Near-Term </a:t>
            </a:r>
            <a:endParaRPr lang="en-US" sz="3200"/>
          </a:p>
        </p:txBody>
      </p:sp>
      <p:sp>
        <p:nvSpPr>
          <p:cNvPr id="6" name="TextBox 5"/>
          <p:cNvSpPr txBox="1"/>
          <p:nvPr/>
        </p:nvSpPr>
        <p:spPr>
          <a:xfrm>
            <a:off x="6356350" y="1028631"/>
            <a:ext cx="3168652" cy="584775"/>
          </a:xfrm>
          <a:prstGeom prst="rect">
            <a:avLst/>
          </a:prstGeom>
          <a:noFill/>
        </p:spPr>
        <p:txBody>
          <a:bodyPr wrap="square" rtlCol="0">
            <a:spAutoFit/>
          </a:bodyPr>
          <a:lstStyle/>
          <a:p>
            <a:r>
              <a:rPr lang="en-US" sz="3200" dirty="0" smtClean="0"/>
              <a:t>Long-Term </a:t>
            </a:r>
            <a:endParaRPr lang="en-US" sz="3200" dirty="0"/>
          </a:p>
        </p:txBody>
      </p:sp>
      <p:sp>
        <p:nvSpPr>
          <p:cNvPr id="7" name="TextBox 6"/>
          <p:cNvSpPr txBox="1"/>
          <p:nvPr/>
        </p:nvSpPr>
        <p:spPr>
          <a:xfrm flipH="1">
            <a:off x="1739900" y="5879147"/>
            <a:ext cx="8178800" cy="830997"/>
          </a:xfrm>
          <a:prstGeom prst="rect">
            <a:avLst/>
          </a:prstGeom>
          <a:noFill/>
        </p:spPr>
        <p:txBody>
          <a:bodyPr wrap="square" rtlCol="0">
            <a:spAutoFit/>
          </a:bodyPr>
          <a:lstStyle/>
          <a:p>
            <a:r>
              <a:rPr lang="en-US" sz="2400" dirty="0" smtClean="0">
                <a:solidFill>
                  <a:srgbClr val="FF0000"/>
                </a:solidFill>
              </a:rPr>
              <a:t>Pan-Genome Themes: More high-quality genomes; Immediate need for tools to access and </a:t>
            </a:r>
            <a:r>
              <a:rPr lang="en-US" sz="2400" smtClean="0">
                <a:solidFill>
                  <a:srgbClr val="FF0000"/>
                </a:solidFill>
              </a:rPr>
              <a:t>use pan-genome</a:t>
            </a:r>
            <a:endParaRPr lang="en-US" sz="2400">
              <a:solidFill>
                <a:srgbClr val="FF0000"/>
              </a:solidFill>
            </a:endParaRPr>
          </a:p>
        </p:txBody>
      </p:sp>
    </p:spTree>
    <p:extLst>
      <p:ext uri="{BB962C8B-B14F-4D97-AF65-F5344CB8AC3E}">
        <p14:creationId xmlns:p14="http://schemas.microsoft.com/office/powerpoint/2010/main" val="1006513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23825"/>
            <a:ext cx="10515600" cy="1325563"/>
          </a:xfrm>
        </p:spPr>
        <p:txBody>
          <a:bodyPr/>
          <a:lstStyle/>
          <a:p>
            <a:r>
              <a:rPr lang="en-US" dirty="0" smtClean="0"/>
              <a:t>Functional Genetics Tools</a:t>
            </a:r>
            <a:endParaRPr lang="en-US" dirty="0"/>
          </a:p>
        </p:txBody>
      </p:sp>
      <p:sp>
        <p:nvSpPr>
          <p:cNvPr id="5" name="TextBox 4"/>
          <p:cNvSpPr txBox="1"/>
          <p:nvPr/>
        </p:nvSpPr>
        <p:spPr>
          <a:xfrm>
            <a:off x="628648" y="1155632"/>
            <a:ext cx="3168652" cy="584775"/>
          </a:xfrm>
          <a:prstGeom prst="rect">
            <a:avLst/>
          </a:prstGeom>
          <a:noFill/>
        </p:spPr>
        <p:txBody>
          <a:bodyPr wrap="square" rtlCol="0">
            <a:spAutoFit/>
          </a:bodyPr>
          <a:lstStyle/>
          <a:p>
            <a:r>
              <a:rPr lang="en-US" sz="3200" smtClean="0"/>
              <a:t>Near-Term </a:t>
            </a:r>
            <a:endParaRPr lang="en-US" sz="3200"/>
          </a:p>
        </p:txBody>
      </p:sp>
      <p:sp>
        <p:nvSpPr>
          <p:cNvPr id="6" name="TextBox 5"/>
          <p:cNvSpPr txBox="1"/>
          <p:nvPr/>
        </p:nvSpPr>
        <p:spPr>
          <a:xfrm>
            <a:off x="6356350" y="1155631"/>
            <a:ext cx="3168652" cy="584775"/>
          </a:xfrm>
          <a:prstGeom prst="rect">
            <a:avLst/>
          </a:prstGeom>
          <a:noFill/>
        </p:spPr>
        <p:txBody>
          <a:bodyPr wrap="square" rtlCol="0">
            <a:spAutoFit/>
          </a:bodyPr>
          <a:lstStyle/>
          <a:p>
            <a:r>
              <a:rPr lang="en-US" sz="3200" dirty="0" smtClean="0"/>
              <a:t>Long-Term </a:t>
            </a:r>
            <a:endParaRPr lang="en-US" sz="3200" dirty="0"/>
          </a:p>
        </p:txBody>
      </p:sp>
      <p:graphicFrame>
        <p:nvGraphicFramePr>
          <p:cNvPr id="7" name="Table 6"/>
          <p:cNvGraphicFramePr>
            <a:graphicFrameLocks noGrp="1"/>
          </p:cNvGraphicFramePr>
          <p:nvPr>
            <p:extLst>
              <p:ext uri="{D42A27DB-BD31-4B8C-83A1-F6EECF244321}">
                <p14:modId xmlns:p14="http://schemas.microsoft.com/office/powerpoint/2010/main" val="5777171"/>
              </p:ext>
            </p:extLst>
          </p:nvPr>
        </p:nvGraphicFramePr>
        <p:xfrm>
          <a:off x="628648" y="1752600"/>
          <a:ext cx="5378453" cy="2708910"/>
        </p:xfrm>
        <a:graphic>
          <a:graphicData uri="http://schemas.openxmlformats.org/drawingml/2006/table">
            <a:tbl>
              <a:tblPr>
                <a:tableStyleId>{5C22544A-7EE6-4342-B048-85BDC9FD1C3A}</a:tableStyleId>
              </a:tblPr>
              <a:tblGrid>
                <a:gridCol w="3101443"/>
                <a:gridCol w="1138505"/>
                <a:gridCol w="1138505"/>
              </a:tblGrid>
              <a:tr h="495300">
                <a:tc>
                  <a:txBody>
                    <a:bodyPr/>
                    <a:lstStyle/>
                    <a:p>
                      <a:pPr algn="l" fontAlgn="b"/>
                      <a:r>
                        <a:rPr lang="en-US" sz="2400" u="none" strike="noStrike">
                          <a:effectLst/>
                        </a:rPr>
                        <a:t>Transformation/Gene-Editing</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42</a:t>
                      </a:r>
                      <a:endParaRPr lang="is-IS" sz="2400" b="0" i="0" u="none" strike="noStrike">
                        <a:solidFill>
                          <a:srgbClr val="000000"/>
                        </a:solidFill>
                        <a:effectLst/>
                        <a:latin typeface="Calibri" charset="0"/>
                      </a:endParaRPr>
                    </a:p>
                  </a:txBody>
                  <a:tcPr marL="6350" marR="6350" marT="6350" marB="0" anchor="b"/>
                </a:tc>
              </a:tr>
              <a:tr h="495300">
                <a:tc>
                  <a:txBody>
                    <a:bodyPr/>
                    <a:lstStyle/>
                    <a:p>
                      <a:pPr algn="l" fontAlgn="b"/>
                      <a:r>
                        <a:rPr lang="en-US" sz="2400" u="none" strike="noStrike">
                          <a:effectLst/>
                        </a:rPr>
                        <a:t>Sequence-indexed Collections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5</a:t>
                      </a:r>
                      <a:endParaRPr lang="en-US" sz="2400" b="0" i="0" u="none" strike="noStrike">
                        <a:solidFill>
                          <a:srgbClr val="000000"/>
                        </a:solidFill>
                        <a:effectLst/>
                        <a:latin typeface="Calibri" charset="0"/>
                      </a:endParaRPr>
                    </a:p>
                  </a:txBody>
                  <a:tcPr marL="6350" marR="6350" marT="6350" marB="0" anchor="b"/>
                </a:tc>
              </a:tr>
              <a:tr h="495300">
                <a:tc>
                  <a:txBody>
                    <a:bodyPr/>
                    <a:lstStyle/>
                    <a:p>
                      <a:pPr algn="l" fontAlgn="b"/>
                      <a:r>
                        <a:rPr lang="en-US" sz="2400" u="none" strike="noStrike">
                          <a:effectLst/>
                        </a:rPr>
                        <a:t>Regulated Trial Support - WN</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a:t>
                      </a:r>
                      <a:endParaRPr lang="en-US" sz="2400" b="0" i="0" u="none" strike="noStrike">
                        <a:solidFill>
                          <a:srgbClr val="000000"/>
                        </a:solidFill>
                        <a:effectLst/>
                        <a:latin typeface="Calibri" charset="0"/>
                      </a:endParaRPr>
                    </a:p>
                  </a:txBody>
                  <a:tcPr marL="6350" marR="6350" marT="6350" marB="0" anchor="b"/>
                </a:tc>
              </a:tr>
              <a:tr h="495300">
                <a:tc>
                  <a:txBody>
                    <a:bodyPr/>
                    <a:lstStyle/>
                    <a:p>
                      <a:pPr algn="l" fontAlgn="b"/>
                      <a:r>
                        <a:rPr lang="en-US" sz="2400" u="none" strike="noStrike">
                          <a:effectLst/>
                        </a:rPr>
                        <a:t>TILLING</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charset="0"/>
                      </a:endParaRPr>
                    </a:p>
                  </a:txBody>
                  <a:tcPr marL="6350" marR="6350" marT="6350"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53496758"/>
              </p:ext>
            </p:extLst>
          </p:nvPr>
        </p:nvGraphicFramePr>
        <p:xfrm>
          <a:off x="6356350" y="1752600"/>
          <a:ext cx="5518150" cy="2273301"/>
        </p:xfrm>
        <a:graphic>
          <a:graphicData uri="http://schemas.openxmlformats.org/drawingml/2006/table">
            <a:tbl>
              <a:tblPr>
                <a:tableStyleId>{5C22544A-7EE6-4342-B048-85BDC9FD1C3A}</a:tableStyleId>
              </a:tblPr>
              <a:tblGrid>
                <a:gridCol w="2948574"/>
                <a:gridCol w="1284788"/>
                <a:gridCol w="1284788"/>
              </a:tblGrid>
              <a:tr h="757767">
                <a:tc>
                  <a:txBody>
                    <a:bodyPr/>
                    <a:lstStyle/>
                    <a:p>
                      <a:pPr algn="l" fontAlgn="b"/>
                      <a:r>
                        <a:rPr lang="en-US" sz="2400" u="none" strike="noStrike" dirty="0" smtClean="0">
                          <a:effectLst/>
                        </a:rPr>
                        <a:t>Transformation/Gene-Editing</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35</a:t>
                      </a:r>
                      <a:endParaRPr lang="en-US" sz="2400" b="0" i="0" u="none" strike="noStrike">
                        <a:solidFill>
                          <a:srgbClr val="000000"/>
                        </a:solidFill>
                        <a:effectLst/>
                        <a:latin typeface="Calibri" charset="0"/>
                      </a:endParaRPr>
                    </a:p>
                  </a:txBody>
                  <a:tcPr marL="6350" marR="6350" marT="6350" marB="0" anchor="b"/>
                </a:tc>
              </a:tr>
              <a:tr h="757767">
                <a:tc>
                  <a:txBody>
                    <a:bodyPr/>
                    <a:lstStyle/>
                    <a:p>
                      <a:pPr algn="l" fontAlgn="b"/>
                      <a:r>
                        <a:rPr lang="en-US" sz="2400" u="none" strike="noStrike">
                          <a:effectLst/>
                        </a:rPr>
                        <a:t>Sequence-Indexed Collections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4</a:t>
                      </a:r>
                      <a:endParaRPr lang="en-US" sz="2400" b="0" i="0" u="none" strike="noStrike">
                        <a:solidFill>
                          <a:srgbClr val="000000"/>
                        </a:solidFill>
                        <a:effectLst/>
                        <a:latin typeface="Calibri" charset="0"/>
                      </a:endParaRPr>
                    </a:p>
                  </a:txBody>
                  <a:tcPr marL="6350" marR="6350" marT="6350" marB="0" anchor="b"/>
                </a:tc>
              </a:tr>
              <a:tr h="757767">
                <a:tc>
                  <a:txBody>
                    <a:bodyPr/>
                    <a:lstStyle/>
                    <a:p>
                      <a:pPr algn="l" fontAlgn="b"/>
                      <a:r>
                        <a:rPr lang="en-US" sz="2400" u="none" strike="noStrike" dirty="0">
                          <a:effectLst/>
                        </a:rPr>
                        <a:t>Dominant Mutations</a:t>
                      </a:r>
                      <a:endParaRPr lang="en-US" sz="2400" b="0" i="0" u="none" strike="noStrike" dirty="0">
                        <a:solidFill>
                          <a:srgbClr val="000000"/>
                        </a:solidFill>
                        <a:effectLst/>
                        <a:latin typeface="Calibri" charset="0"/>
                      </a:endParaRPr>
                    </a:p>
                  </a:txBody>
                  <a:tcPr marL="6350" marR="6350" marT="6350" marB="0" anchor="b"/>
                </a:tc>
                <a:tc>
                  <a:txBody>
                    <a:bodyPr/>
                    <a:lstStyle/>
                    <a:p>
                      <a:pPr algn="ctr" fontAlgn="b"/>
                      <a:endParaRPr lang="en-US" sz="2400" b="0" i="0" u="none" strike="noStrike" dirty="0">
                        <a:solidFill>
                          <a:srgbClr val="000000"/>
                        </a:solidFill>
                        <a:effectLst/>
                        <a:latin typeface="Calibri" charset="0"/>
                      </a:endParaRPr>
                    </a:p>
                  </a:txBody>
                  <a:tcPr marL="6350" marR="6350" marT="6350"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1523040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123825"/>
            <a:ext cx="10515600" cy="1325563"/>
          </a:xfrm>
        </p:spPr>
        <p:txBody>
          <a:bodyPr/>
          <a:lstStyle/>
          <a:p>
            <a:r>
              <a:rPr lang="en-US" dirty="0" smtClean="0"/>
              <a:t>Public Resources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864142534"/>
              </p:ext>
            </p:extLst>
          </p:nvPr>
        </p:nvGraphicFramePr>
        <p:xfrm>
          <a:off x="2095500" y="1676400"/>
          <a:ext cx="7416800" cy="3349311"/>
        </p:xfrm>
        <a:graphic>
          <a:graphicData uri="http://schemas.openxmlformats.org/drawingml/2006/table">
            <a:tbl>
              <a:tblPr>
                <a:tableStyleId>{5C22544A-7EE6-4342-B048-85BDC9FD1C3A}</a:tableStyleId>
              </a:tblPr>
              <a:tblGrid>
                <a:gridCol w="4276840"/>
                <a:gridCol w="1569980"/>
                <a:gridCol w="1569980"/>
              </a:tblGrid>
              <a:tr h="373063">
                <a:tc>
                  <a:txBody>
                    <a:bodyPr/>
                    <a:lstStyle/>
                    <a:p>
                      <a:pPr algn="l" fontAlgn="b"/>
                      <a:r>
                        <a:rPr lang="en-US" sz="2400" u="none" strike="noStrike">
                          <a:effectLst/>
                        </a:rPr>
                        <a:t>Maize  GDB</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10</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Maize Stock Center</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6</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Ames PI Station</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4</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Coordinate GeneBanks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Germplasm Enhancement of Maize</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In situ Conservation</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Mapping Populations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a:t>
                      </a:r>
                      <a:endParaRPr lang="en-US" sz="2400" b="0" i="0" u="none" strike="noStrike">
                        <a:solidFill>
                          <a:srgbClr val="000000"/>
                        </a:solidFill>
                        <a:effectLst/>
                        <a:latin typeface="Calibri" charset="0"/>
                      </a:endParaRPr>
                    </a:p>
                  </a:txBody>
                  <a:tcPr marL="6350" marR="6350" marT="6350" marB="0" anchor="b"/>
                </a:tc>
              </a:tr>
              <a:tr h="373063">
                <a:tc>
                  <a:txBody>
                    <a:bodyPr/>
                    <a:lstStyle/>
                    <a:p>
                      <a:pPr algn="l" fontAlgn="b"/>
                      <a:r>
                        <a:rPr lang="en-US" sz="2400" u="none" strike="noStrike">
                          <a:effectLst/>
                        </a:rPr>
                        <a:t>Winter and Summer Nurseries</a:t>
                      </a:r>
                      <a:endParaRPr lang="en-U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dirty="0">
                          <a:effectLst/>
                        </a:rPr>
                        <a:t>1</a:t>
                      </a:r>
                      <a:endParaRPr lang="en-US" sz="24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16767333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smtClean="0"/>
              <a:t>Other Themes Mentioned in Various Ways</a:t>
            </a:r>
            <a:endParaRPr lang="en-US" dirty="0"/>
          </a:p>
        </p:txBody>
      </p:sp>
      <p:sp>
        <p:nvSpPr>
          <p:cNvPr id="3" name="Content Placeholder 2"/>
          <p:cNvSpPr>
            <a:spLocks noGrp="1"/>
          </p:cNvSpPr>
          <p:nvPr>
            <p:ph idx="1"/>
          </p:nvPr>
        </p:nvSpPr>
        <p:spPr>
          <a:xfrm>
            <a:off x="838200" y="1104900"/>
            <a:ext cx="10515600" cy="5072063"/>
          </a:xfrm>
        </p:spPr>
        <p:txBody>
          <a:bodyPr>
            <a:normAutofit lnSpcReduction="10000"/>
          </a:bodyPr>
          <a:lstStyle/>
          <a:p>
            <a:r>
              <a:rPr lang="en-US" dirty="0" smtClean="0"/>
              <a:t>Phenotyping</a:t>
            </a:r>
          </a:p>
          <a:p>
            <a:pPr lvl="1"/>
            <a:r>
              <a:rPr lang="en-US" dirty="0" smtClean="0"/>
              <a:t>Access to facilities; Data standardization, management, and integration</a:t>
            </a:r>
          </a:p>
          <a:p>
            <a:r>
              <a:rPr lang="en-US" dirty="0" smtClean="0"/>
              <a:t>Genotyping</a:t>
            </a:r>
          </a:p>
          <a:p>
            <a:pPr lvl="1"/>
            <a:r>
              <a:rPr lang="en-US" dirty="0" smtClean="0"/>
              <a:t>Access to public facility</a:t>
            </a:r>
          </a:p>
          <a:p>
            <a:r>
              <a:rPr lang="en-US" dirty="0" smtClean="0"/>
              <a:t>Lab to Product / Public-Private Partnership</a:t>
            </a:r>
          </a:p>
          <a:p>
            <a:r>
              <a:rPr lang="en-US" dirty="0" smtClean="0"/>
              <a:t>Funding</a:t>
            </a:r>
          </a:p>
          <a:p>
            <a:pPr lvl="1"/>
            <a:r>
              <a:rPr lang="en-US" dirty="0" smtClean="0"/>
              <a:t>Pilot Funding; Individual vs Large-project</a:t>
            </a:r>
          </a:p>
          <a:p>
            <a:pPr lvl="1"/>
            <a:r>
              <a:rPr lang="en-US" dirty="0" smtClean="0"/>
              <a:t>“Cheaper, more-efficient</a:t>
            </a:r>
            <a:r>
              <a:rPr lang="mr-IN" dirty="0" smtClean="0"/>
              <a:t>…</a:t>
            </a:r>
            <a:r>
              <a:rPr lang="en-US" dirty="0" smtClean="0"/>
              <a:t>” everything</a:t>
            </a:r>
          </a:p>
          <a:p>
            <a:r>
              <a:rPr lang="en-US" dirty="0" smtClean="0"/>
              <a:t>Advocacy</a:t>
            </a:r>
          </a:p>
          <a:p>
            <a:r>
              <a:rPr lang="en-US" dirty="0" smtClean="0"/>
              <a:t>International Collaboration and Infrastructure</a:t>
            </a:r>
          </a:p>
          <a:p>
            <a:r>
              <a:rPr lang="en-US" dirty="0" smtClean="0"/>
              <a:t>Recruiting and Educating New Scientists </a:t>
            </a:r>
            <a:r>
              <a:rPr lang="mr-IN" dirty="0" smtClean="0"/>
              <a:t>–</a:t>
            </a:r>
            <a:r>
              <a:rPr lang="en-US" dirty="0" smtClean="0"/>
              <a:t> Especially in long-term responses</a:t>
            </a:r>
          </a:p>
          <a:p>
            <a:endParaRPr lang="en-US" dirty="0" smtClean="0"/>
          </a:p>
          <a:p>
            <a:endParaRPr lang="en-US" dirty="0"/>
          </a:p>
        </p:txBody>
      </p:sp>
    </p:spTree>
    <p:extLst>
      <p:ext uri="{BB962C8B-B14F-4D97-AF65-F5344CB8AC3E}">
        <p14:creationId xmlns:p14="http://schemas.microsoft.com/office/powerpoint/2010/main" val="7393036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771900" cy="955675"/>
          </a:xfrm>
        </p:spPr>
        <p:txBody>
          <a:bodyPr/>
          <a:lstStyle/>
          <a:p>
            <a:r>
              <a:rPr lang="en-US" smtClean="0"/>
              <a:t>Priority Inbreds</a:t>
            </a:r>
            <a:endParaRPr lang="en-US"/>
          </a:p>
        </p:txBody>
      </p:sp>
      <p:pic>
        <p:nvPicPr>
          <p:cNvPr id="4" name="Picture 3"/>
          <p:cNvPicPr>
            <a:picLocks noChangeAspect="1"/>
          </p:cNvPicPr>
          <p:nvPr/>
        </p:nvPicPr>
        <p:blipFill>
          <a:blip r:embed="rId2"/>
          <a:stretch>
            <a:fillRect/>
          </a:stretch>
        </p:blipFill>
        <p:spPr>
          <a:xfrm>
            <a:off x="4098416" y="127000"/>
            <a:ext cx="6842391" cy="6210300"/>
          </a:xfrm>
          <a:prstGeom prst="rect">
            <a:avLst/>
          </a:prstGeom>
        </p:spPr>
      </p:pic>
    </p:spTree>
    <p:extLst>
      <p:ext uri="{BB962C8B-B14F-4D97-AF65-F5344CB8AC3E}">
        <p14:creationId xmlns:p14="http://schemas.microsoft.com/office/powerpoint/2010/main" val="389145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3771900" cy="955675"/>
          </a:xfrm>
        </p:spPr>
        <p:txBody>
          <a:bodyPr/>
          <a:lstStyle/>
          <a:p>
            <a:r>
              <a:rPr lang="en-US" smtClean="0"/>
              <a:t>Priority Inbreds</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413103521"/>
              </p:ext>
            </p:extLst>
          </p:nvPr>
        </p:nvGraphicFramePr>
        <p:xfrm>
          <a:off x="6191250" y="254000"/>
          <a:ext cx="5276850" cy="5154749"/>
        </p:xfrm>
        <a:graphic>
          <a:graphicData uri="http://schemas.openxmlformats.org/drawingml/2006/table">
            <a:tbl>
              <a:tblPr>
                <a:tableStyleId>{5C22544A-7EE6-4342-B048-85BDC9FD1C3A}</a:tableStyleId>
              </a:tblPr>
              <a:tblGrid>
                <a:gridCol w="1758950"/>
                <a:gridCol w="1758950"/>
                <a:gridCol w="1758950"/>
              </a:tblGrid>
              <a:tr h="689429">
                <a:tc>
                  <a:txBody>
                    <a:bodyPr/>
                    <a:lstStyle/>
                    <a:p>
                      <a:pPr algn="l" fontAlgn="b"/>
                      <a:r>
                        <a:rPr lang="en-US" sz="2400" u="sng" strike="noStrike" dirty="0">
                          <a:effectLst/>
                        </a:rPr>
                        <a:t>Inbred</a:t>
                      </a:r>
                      <a:endParaRPr lang="en-US" sz="2400" b="1" i="0" u="sng" strike="noStrike" dirty="0">
                        <a:solidFill>
                          <a:srgbClr val="000000"/>
                        </a:solidFill>
                        <a:effectLst/>
                        <a:latin typeface="Calibri" charset="0"/>
                      </a:endParaRPr>
                    </a:p>
                  </a:txBody>
                  <a:tcPr marL="6350" marR="6350" marT="6350" marB="0" anchor="b"/>
                </a:tc>
                <a:tc>
                  <a:txBody>
                    <a:bodyPr/>
                    <a:lstStyle/>
                    <a:p>
                      <a:pPr algn="ctr" fontAlgn="b"/>
                      <a:r>
                        <a:rPr lang="en-US" sz="2400" u="sng" strike="noStrike">
                          <a:effectLst/>
                        </a:rPr>
                        <a:t>Responses</a:t>
                      </a:r>
                      <a:endParaRPr lang="en-US" sz="2400" b="1" i="0" u="sng" strike="noStrike">
                        <a:solidFill>
                          <a:srgbClr val="000000"/>
                        </a:solidFill>
                        <a:effectLst/>
                        <a:latin typeface="Calibri" charset="0"/>
                      </a:endParaRPr>
                    </a:p>
                  </a:txBody>
                  <a:tcPr marL="6350" marR="6350" marT="6350" marB="0" anchor="b"/>
                </a:tc>
                <a:tc>
                  <a:txBody>
                    <a:bodyPr/>
                    <a:lstStyle/>
                    <a:p>
                      <a:pPr algn="ctr" fontAlgn="b"/>
                      <a:r>
                        <a:rPr lang="en-US" sz="2400" u="sng" strike="noStrike">
                          <a:effectLst/>
                        </a:rPr>
                        <a:t>Release Date</a:t>
                      </a:r>
                      <a:endParaRPr lang="en-US" sz="2400" b="1" i="0" u="sng" strike="noStrike">
                        <a:solidFill>
                          <a:srgbClr val="000000"/>
                        </a:solidFill>
                        <a:effectLst/>
                        <a:latin typeface="Calibri" charset="0"/>
                      </a:endParaRPr>
                    </a:p>
                  </a:txBody>
                  <a:tcPr marL="6350" marR="6350" marT="6350" marB="0" anchor="b"/>
                </a:tc>
              </a:tr>
              <a:tr h="344714">
                <a:tc>
                  <a:txBody>
                    <a:bodyPr/>
                    <a:lstStyle/>
                    <a:p>
                      <a:pPr algn="l" fontAlgn="b"/>
                      <a:r>
                        <a:rPr lang="is-IS" sz="2400" u="none" strike="noStrike">
                          <a:effectLst/>
                        </a:rPr>
                        <a:t>B73</a:t>
                      </a:r>
                      <a:endParaRPr lang="is-IS" sz="2400" b="0" i="0" u="none" strike="noStrike">
                        <a:solidFill>
                          <a:srgbClr val="000000"/>
                        </a:solidFill>
                        <a:effectLst/>
                        <a:latin typeface="Calibri" charset="0"/>
                      </a:endParaRPr>
                    </a:p>
                  </a:txBody>
                  <a:tcPr marL="6350" marR="6350" marT="6350" marB="0" anchor="b"/>
                </a:tc>
                <a:tc>
                  <a:txBody>
                    <a:bodyPr/>
                    <a:lstStyle/>
                    <a:p>
                      <a:pPr algn="ctr" fontAlgn="b"/>
                      <a:r>
                        <a:rPr lang="uk-UA" sz="2400" u="none" strike="noStrike">
                          <a:effectLst/>
                        </a:rPr>
                        <a:t>39</a:t>
                      </a:r>
                      <a:endParaRPr lang="uk-UA" sz="2400" b="0" i="0" u="none" strike="noStrike">
                        <a:solidFill>
                          <a:srgbClr val="000000"/>
                        </a:solidFill>
                        <a:effectLst/>
                        <a:latin typeface="Calibri" charset="0"/>
                      </a:endParaRPr>
                    </a:p>
                  </a:txBody>
                  <a:tcPr marL="6350" marR="6350" marT="6350" marB="0" anchor="b"/>
                </a:tc>
                <a:tc>
                  <a:txBody>
                    <a:bodyPr/>
                    <a:lstStyle/>
                    <a:p>
                      <a:pPr algn="ctr" fontAlgn="b"/>
                      <a:r>
                        <a:rPr lang="cs-CZ" sz="2400" u="none" strike="noStrike">
                          <a:effectLst/>
                        </a:rPr>
                        <a:t>1972</a:t>
                      </a:r>
                      <a:endParaRPr lang="cs-CZ"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W22</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29</a:t>
                      </a:r>
                      <a:endParaRPr lang="is-IS" sz="2400" b="0" i="0" u="none" strike="noStrike">
                        <a:solidFill>
                          <a:srgbClr val="000000"/>
                        </a:solidFill>
                        <a:effectLst/>
                        <a:latin typeface="Calibri" charset="0"/>
                      </a:endParaRPr>
                    </a:p>
                  </a:txBody>
                  <a:tcPr marL="6350" marR="6350" marT="6350" marB="0" anchor="b"/>
                </a:tc>
                <a:tc>
                  <a:txBody>
                    <a:bodyPr/>
                    <a:lstStyle/>
                    <a:p>
                      <a:pPr algn="ctr" fontAlgn="b"/>
                      <a:r>
                        <a:rPr lang="cs-CZ" sz="2400" u="none" strike="noStrike">
                          <a:effectLst/>
                        </a:rPr>
                        <a:t>1948</a:t>
                      </a:r>
                      <a:endParaRPr lang="cs-CZ"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Mo17</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28</a:t>
                      </a:r>
                      <a:endParaRPr lang="is-I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1973</a:t>
                      </a:r>
                      <a:endParaRPr lang="is-IS" sz="2400" b="0" i="0" u="none" strike="noStrike">
                        <a:solidFill>
                          <a:srgbClr val="000000"/>
                        </a:solidFill>
                        <a:effectLst/>
                        <a:latin typeface="Calibri" charset="0"/>
                      </a:endParaRPr>
                    </a:p>
                  </a:txBody>
                  <a:tcPr marL="6350" marR="6350" marT="6350" marB="0" anchor="b"/>
                </a:tc>
              </a:tr>
              <a:tr h="344714">
                <a:tc>
                  <a:txBody>
                    <a:bodyPr/>
                    <a:lstStyle/>
                    <a:p>
                      <a:pPr algn="l" fontAlgn="b"/>
                      <a:r>
                        <a:rPr lang="is-IS" sz="2400" u="none" strike="noStrike">
                          <a:effectLst/>
                        </a:rPr>
                        <a:t>B104</a:t>
                      </a:r>
                      <a:endParaRPr lang="is-I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10</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cs-CZ" sz="2400" u="none" strike="noStrike">
                          <a:effectLst/>
                        </a:rPr>
                        <a:t>1997</a:t>
                      </a:r>
                      <a:endParaRPr lang="cs-CZ"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A619</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7</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1961</a:t>
                      </a:r>
                      <a:endParaRPr lang="en-US" sz="2400" b="0" i="0" u="none" strike="noStrike">
                        <a:solidFill>
                          <a:srgbClr val="000000"/>
                        </a:solidFill>
                        <a:effectLst/>
                        <a:latin typeface="Calibri" charset="0"/>
                      </a:endParaRPr>
                    </a:p>
                  </a:txBody>
                  <a:tcPr marL="6350" marR="6350" marT="6350" marB="0" anchor="b"/>
                </a:tc>
              </a:tr>
              <a:tr h="344714">
                <a:tc>
                  <a:txBody>
                    <a:bodyPr/>
                    <a:lstStyle/>
                    <a:p>
                      <a:pPr algn="l" fontAlgn="b"/>
                      <a:r>
                        <a:rPr lang="fi-FI" sz="2400" u="none" strike="noStrike">
                          <a:effectLst/>
                        </a:rPr>
                        <a:t>A188</a:t>
                      </a:r>
                      <a:endParaRPr lang="fi-FI"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5</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cs-CZ" sz="2400" u="none" strike="noStrike">
                          <a:effectLst/>
                        </a:rPr>
                        <a:t>1945</a:t>
                      </a:r>
                      <a:endParaRPr lang="cs-CZ" sz="2400" b="0" i="0" u="none" strike="noStrike">
                        <a:solidFill>
                          <a:srgbClr val="000000"/>
                        </a:solidFill>
                        <a:effectLst/>
                        <a:latin typeface="Calibri" charset="0"/>
                      </a:endParaRPr>
                    </a:p>
                  </a:txBody>
                  <a:tcPr marL="6350" marR="6350" marT="6350" marB="0" anchor="b"/>
                </a:tc>
              </a:tr>
              <a:tr h="344714">
                <a:tc>
                  <a:txBody>
                    <a:bodyPr/>
                    <a:lstStyle/>
                    <a:p>
                      <a:pPr algn="l" fontAlgn="b"/>
                      <a:r>
                        <a:rPr lang="hr-HR" sz="2400" u="none" strike="noStrike">
                          <a:effectLst/>
                        </a:rPr>
                        <a:t>PH207</a:t>
                      </a:r>
                      <a:endParaRPr lang="hr-HR"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5</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1982</a:t>
                      </a:r>
                      <a:endParaRPr lang="is-IS"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Oh43</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4</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1959</a:t>
                      </a:r>
                      <a:endParaRPr lang="is-IS"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W64A</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1953</a:t>
                      </a:r>
                      <a:endParaRPr lang="is-IS"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W23</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1938</a:t>
                      </a:r>
                      <a:endParaRPr lang="is-IS" sz="2400" b="0" i="0" u="none" strike="noStrike">
                        <a:solidFill>
                          <a:srgbClr val="000000"/>
                        </a:solidFill>
                        <a:effectLst/>
                        <a:latin typeface="Calibri" charset="0"/>
                      </a:endParaRPr>
                    </a:p>
                  </a:txBody>
                  <a:tcPr marL="6350" marR="6350" marT="6350" marB="0" anchor="b"/>
                </a:tc>
              </a:tr>
              <a:tr h="344714">
                <a:tc>
                  <a:txBody>
                    <a:bodyPr/>
                    <a:lstStyle/>
                    <a:p>
                      <a:pPr algn="l" fontAlgn="b"/>
                      <a:r>
                        <a:rPr lang="is-IS" sz="2400" u="none" strike="noStrike">
                          <a:effectLst/>
                        </a:rPr>
                        <a:t>A632</a:t>
                      </a:r>
                      <a:endParaRPr lang="is-IS" sz="2400" b="0" i="0" u="none" strike="noStrike">
                        <a:solidFill>
                          <a:srgbClr val="000000"/>
                        </a:solidFill>
                        <a:effectLst/>
                        <a:latin typeface="Calibri" charset="0"/>
                      </a:endParaRPr>
                    </a:p>
                  </a:txBody>
                  <a:tcPr marL="6350" marR="6350" marT="6350" marB="0" anchor="b"/>
                </a:tc>
                <a:tc>
                  <a:txBody>
                    <a:bodyPr/>
                    <a:lstStyle/>
                    <a:p>
                      <a:pPr algn="ctr" fontAlgn="b"/>
                      <a:r>
                        <a:rPr lang="en-US" sz="2400" u="none" strike="noStrike">
                          <a:effectLst/>
                        </a:rPr>
                        <a:t>3</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cs-CZ" sz="2400" u="none" strike="noStrike">
                          <a:effectLst/>
                        </a:rPr>
                        <a:t>1976</a:t>
                      </a:r>
                      <a:endParaRPr lang="cs-CZ" sz="2400" b="0" i="0" u="none" strike="noStrike">
                        <a:solidFill>
                          <a:srgbClr val="000000"/>
                        </a:solidFill>
                        <a:effectLst/>
                        <a:latin typeface="Calibri" charset="0"/>
                      </a:endParaRPr>
                    </a:p>
                  </a:txBody>
                  <a:tcPr marL="6350" marR="6350" marT="6350" marB="0" anchor="b"/>
                </a:tc>
              </a:tr>
              <a:tr h="344714">
                <a:tc>
                  <a:txBody>
                    <a:bodyPr/>
                    <a:lstStyle/>
                    <a:p>
                      <a:pPr algn="l" fontAlgn="b"/>
                      <a:r>
                        <a:rPr lang="en-US" sz="2400" u="none" strike="noStrike">
                          <a:effectLst/>
                        </a:rPr>
                        <a:t>Gaspe' Flint</a:t>
                      </a:r>
                      <a:endParaRPr lang="en-US" sz="2400" b="0" i="0" u="none" strike="noStrike">
                        <a:solidFill>
                          <a:srgbClr val="000000"/>
                        </a:solidFill>
                        <a:effectLst/>
                        <a:latin typeface="Calibri" charset="0"/>
                      </a:endParaRPr>
                    </a:p>
                  </a:txBody>
                  <a:tcPr marL="6350" marR="6350" marT="6350" marB="0" anchor="b"/>
                </a:tc>
                <a:tc>
                  <a:txBody>
                    <a:bodyPr/>
                    <a:lstStyle/>
                    <a:p>
                      <a:pPr algn="ctr" fontAlgn="b"/>
                      <a:r>
                        <a:rPr lang="is-IS" sz="2400" u="none" strike="noStrike">
                          <a:effectLst/>
                        </a:rPr>
                        <a:t>2</a:t>
                      </a:r>
                      <a:endParaRPr lang="is-IS" sz="2400" b="0" i="0" u="none" strike="noStrike">
                        <a:solidFill>
                          <a:srgbClr val="000000"/>
                        </a:solidFill>
                        <a:effectLst/>
                        <a:latin typeface="Calibri" charset="0"/>
                      </a:endParaRPr>
                    </a:p>
                  </a:txBody>
                  <a:tcPr marL="6350" marR="6350" marT="6350" marB="0" anchor="b"/>
                </a:tc>
                <a:tc>
                  <a:txBody>
                    <a:bodyPr/>
                    <a:lstStyle/>
                    <a:p>
                      <a:pPr algn="ctr" fontAlgn="b"/>
                      <a:endParaRPr lang="en-US" sz="2400" b="0" i="0" u="none" strike="noStrike" dirty="0">
                        <a:solidFill>
                          <a:srgbClr val="000000"/>
                        </a:solidFill>
                        <a:effectLst/>
                        <a:latin typeface="Calibri" charset="0"/>
                      </a:endParaRPr>
                    </a:p>
                  </a:txBody>
                  <a:tcPr marL="6350" marR="6350" marT="6350" marB="0" anchor="b"/>
                </a:tc>
              </a:tr>
            </a:tbl>
          </a:graphicData>
        </a:graphic>
      </p:graphicFrame>
      <p:sp>
        <p:nvSpPr>
          <p:cNvPr id="7" name="TextBox 6"/>
          <p:cNvSpPr txBox="1"/>
          <p:nvPr/>
        </p:nvSpPr>
        <p:spPr>
          <a:xfrm>
            <a:off x="7683500" y="5626100"/>
            <a:ext cx="3784600" cy="461665"/>
          </a:xfrm>
          <a:prstGeom prst="rect">
            <a:avLst/>
          </a:prstGeom>
          <a:noFill/>
        </p:spPr>
        <p:txBody>
          <a:bodyPr wrap="square" rtlCol="0">
            <a:spAutoFit/>
          </a:bodyPr>
          <a:lstStyle/>
          <a:p>
            <a:r>
              <a:rPr lang="en-US" sz="2400" smtClean="0">
                <a:solidFill>
                  <a:srgbClr val="FF0000"/>
                </a:solidFill>
              </a:rPr>
              <a:t>Average Release Date: 1964</a:t>
            </a:r>
            <a:endParaRPr lang="en-US" sz="2400">
              <a:solidFill>
                <a:srgbClr val="FF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704676766"/>
              </p:ext>
            </p:extLst>
          </p:nvPr>
        </p:nvGraphicFramePr>
        <p:xfrm>
          <a:off x="381000" y="955675"/>
          <a:ext cx="4610101" cy="4818607"/>
        </p:xfrm>
        <a:graphic>
          <a:graphicData uri="http://schemas.openxmlformats.org/drawingml/2006/table">
            <a:tbl>
              <a:tblPr>
                <a:tableStyleId>{5C22544A-7EE6-4342-B048-85BDC9FD1C3A}</a:tableStyleId>
              </a:tblPr>
              <a:tblGrid>
                <a:gridCol w="3090863"/>
                <a:gridCol w="1519238"/>
              </a:tblGrid>
              <a:tr h="371090">
                <a:tc>
                  <a:txBody>
                    <a:bodyPr/>
                    <a:lstStyle/>
                    <a:p>
                      <a:pPr algn="l" fontAlgn="b"/>
                      <a:r>
                        <a:rPr lang="en-US" sz="2400" u="none" strike="noStrike">
                          <a:effectLst/>
                        </a:rPr>
                        <a:t>No IP Restrictions</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hr-HR" sz="2400" u="none" strike="noStrike">
                          <a:effectLst/>
                        </a:rPr>
                        <a:t>2.83</a:t>
                      </a:r>
                      <a:endParaRPr lang="hr-HR" sz="2400" b="0" i="0" u="none" strike="noStrike">
                        <a:solidFill>
                          <a:srgbClr val="000000"/>
                        </a:solidFill>
                        <a:effectLst/>
                        <a:latin typeface="Calibri" charset="0"/>
                      </a:endParaRPr>
                    </a:p>
                  </a:txBody>
                  <a:tcPr marL="6350" marR="6350" marT="6350" marB="0" anchor="b"/>
                </a:tc>
              </a:tr>
              <a:tr h="371090">
                <a:tc>
                  <a:txBody>
                    <a:bodyPr/>
                    <a:lstStyle/>
                    <a:p>
                      <a:pPr algn="l" fontAlgn="b"/>
                      <a:r>
                        <a:rPr lang="en-US" sz="2400" u="none" strike="noStrike">
                          <a:effectLst/>
                        </a:rPr>
                        <a:t>Broadly Adapted</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hr-HR" sz="2400" u="none" strike="noStrike">
                          <a:effectLst/>
                        </a:rPr>
                        <a:t>3.08</a:t>
                      </a:r>
                      <a:endParaRPr lang="hr-HR" sz="2400" b="0" i="0" u="none" strike="noStrike">
                        <a:solidFill>
                          <a:srgbClr val="000000"/>
                        </a:solidFill>
                        <a:effectLst/>
                        <a:latin typeface="Calibri" charset="0"/>
                      </a:endParaRPr>
                    </a:p>
                  </a:txBody>
                  <a:tcPr marL="6350" marR="6350" marT="6350" marB="0" anchor="b"/>
                </a:tc>
              </a:tr>
              <a:tr h="742179">
                <a:tc>
                  <a:txBody>
                    <a:bodyPr/>
                    <a:lstStyle/>
                    <a:p>
                      <a:pPr algn="l" fontAlgn="b"/>
                      <a:r>
                        <a:rPr lang="en-US" sz="2400" u="none" strike="noStrike">
                          <a:effectLst/>
                        </a:rPr>
                        <a:t>Unique Characteristics for My Research</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uk-UA" sz="2400" u="none" strike="noStrike">
                          <a:effectLst/>
                        </a:rPr>
                        <a:t>3.39</a:t>
                      </a:r>
                      <a:endParaRPr lang="uk-UA" sz="2400" b="0" i="0" u="none" strike="noStrike">
                        <a:solidFill>
                          <a:srgbClr val="000000"/>
                        </a:solidFill>
                        <a:effectLst/>
                        <a:latin typeface="Calibri" charset="0"/>
                      </a:endParaRPr>
                    </a:p>
                  </a:txBody>
                  <a:tcPr marL="6350" marR="6350" marT="6350" marB="0" anchor="b"/>
                </a:tc>
              </a:tr>
              <a:tr h="371090">
                <a:tc>
                  <a:txBody>
                    <a:bodyPr/>
                    <a:lstStyle/>
                    <a:p>
                      <a:pPr algn="l" fontAlgn="b"/>
                      <a:r>
                        <a:rPr lang="en-US" sz="2400" u="none" strike="noStrike">
                          <a:effectLst/>
                        </a:rPr>
                        <a:t>Easy to Grow</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uk-UA" sz="2400" u="none" strike="noStrike">
                          <a:effectLst/>
                        </a:rPr>
                        <a:t>3.39</a:t>
                      </a:r>
                      <a:endParaRPr lang="uk-UA" sz="2400" b="0" i="0" u="none" strike="noStrike">
                        <a:solidFill>
                          <a:srgbClr val="000000"/>
                        </a:solidFill>
                        <a:effectLst/>
                        <a:latin typeface="Calibri" charset="0"/>
                      </a:endParaRPr>
                    </a:p>
                  </a:txBody>
                  <a:tcPr marL="6350" marR="6350" marT="6350" marB="0" anchor="b"/>
                </a:tc>
              </a:tr>
              <a:tr h="742179">
                <a:tc>
                  <a:txBody>
                    <a:bodyPr/>
                    <a:lstStyle/>
                    <a:p>
                      <a:pPr algn="l" fontAlgn="b"/>
                      <a:r>
                        <a:rPr lang="en-US" sz="2400" u="none" strike="noStrike">
                          <a:effectLst/>
                        </a:rPr>
                        <a:t>Relevant to Global Temperate Seed Industry</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hr-HR" sz="2400" u="none" strike="noStrike">
                          <a:effectLst/>
                        </a:rPr>
                        <a:t>3.48</a:t>
                      </a:r>
                      <a:endParaRPr lang="hr-HR" sz="2400" b="0" i="0" u="none" strike="noStrike">
                        <a:solidFill>
                          <a:srgbClr val="000000"/>
                        </a:solidFill>
                        <a:effectLst/>
                        <a:latin typeface="Calibri" charset="0"/>
                      </a:endParaRPr>
                    </a:p>
                  </a:txBody>
                  <a:tcPr marL="6350" marR="6350" marT="6350" marB="0" anchor="b"/>
                </a:tc>
              </a:tr>
              <a:tr h="742179">
                <a:tc>
                  <a:txBody>
                    <a:bodyPr/>
                    <a:lstStyle/>
                    <a:p>
                      <a:pPr algn="l" fontAlgn="b"/>
                      <a:r>
                        <a:rPr lang="en-US" sz="2400" u="none" strike="noStrike" dirty="0">
                          <a:effectLst/>
                        </a:rPr>
                        <a:t>Relevant to U.S. Seed Industry</a:t>
                      </a:r>
                      <a:endParaRPr lang="en-US" sz="2400" b="0" i="0" u="none" strike="noStrike" dirty="0">
                        <a:solidFill>
                          <a:srgbClr val="000000"/>
                        </a:solidFill>
                        <a:effectLst/>
                        <a:latin typeface="Calibri" charset="0"/>
                      </a:endParaRPr>
                    </a:p>
                  </a:txBody>
                  <a:tcPr marL="6350" marR="6350" marT="6350" marB="0" anchor="b"/>
                </a:tc>
                <a:tc>
                  <a:txBody>
                    <a:bodyPr/>
                    <a:lstStyle/>
                    <a:p>
                      <a:pPr algn="r" fontAlgn="b"/>
                      <a:r>
                        <a:rPr lang="hr-HR" sz="2400" u="none" strike="noStrike">
                          <a:effectLst/>
                        </a:rPr>
                        <a:t>3.62</a:t>
                      </a:r>
                      <a:endParaRPr lang="hr-HR" sz="2400" b="0" i="0" u="none" strike="noStrike">
                        <a:solidFill>
                          <a:srgbClr val="000000"/>
                        </a:solidFill>
                        <a:effectLst/>
                        <a:latin typeface="Calibri" charset="0"/>
                      </a:endParaRPr>
                    </a:p>
                  </a:txBody>
                  <a:tcPr marL="6350" marR="6350" marT="6350" marB="0" anchor="b"/>
                </a:tc>
              </a:tr>
              <a:tr h="371090">
                <a:tc>
                  <a:txBody>
                    <a:bodyPr/>
                    <a:lstStyle/>
                    <a:p>
                      <a:pPr algn="l" fontAlgn="b"/>
                      <a:r>
                        <a:rPr lang="en-US" sz="2400" u="none" strike="noStrike">
                          <a:effectLst/>
                        </a:rPr>
                        <a:t>Historical Importance</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hr-HR" sz="2400" u="none" strike="noStrike">
                          <a:effectLst/>
                        </a:rPr>
                        <a:t>3.65</a:t>
                      </a:r>
                      <a:endParaRPr lang="hr-HR" sz="2400" b="0" i="0" u="none" strike="noStrike">
                        <a:solidFill>
                          <a:srgbClr val="000000"/>
                        </a:solidFill>
                        <a:effectLst/>
                        <a:latin typeface="Calibri" charset="0"/>
                      </a:endParaRPr>
                    </a:p>
                  </a:txBody>
                  <a:tcPr marL="6350" marR="6350" marT="6350" marB="0" anchor="b"/>
                </a:tc>
              </a:tr>
              <a:tr h="742179">
                <a:tc>
                  <a:txBody>
                    <a:bodyPr/>
                    <a:lstStyle/>
                    <a:p>
                      <a:pPr algn="l" fontAlgn="b"/>
                      <a:r>
                        <a:rPr lang="en-US" sz="2400" u="none" strike="noStrike">
                          <a:effectLst/>
                        </a:rPr>
                        <a:t>Relevant to Global Tropical Seed Industry</a:t>
                      </a:r>
                      <a:endParaRPr lang="en-US" sz="2400" b="0" i="0" u="none" strike="noStrike">
                        <a:solidFill>
                          <a:srgbClr val="000000"/>
                        </a:solidFill>
                        <a:effectLst/>
                        <a:latin typeface="Calibri" charset="0"/>
                      </a:endParaRPr>
                    </a:p>
                  </a:txBody>
                  <a:tcPr marL="6350" marR="6350" marT="6350" marB="0" anchor="b"/>
                </a:tc>
                <a:tc>
                  <a:txBody>
                    <a:bodyPr/>
                    <a:lstStyle/>
                    <a:p>
                      <a:pPr algn="r" fontAlgn="b"/>
                      <a:r>
                        <a:rPr lang="hr-HR" sz="2400" u="none" strike="noStrike" dirty="0">
                          <a:effectLst/>
                        </a:rPr>
                        <a:t>3.88</a:t>
                      </a:r>
                      <a:endParaRPr lang="hr-HR" sz="2400" b="0" i="0" u="none" strike="noStrike" dirty="0">
                        <a:solidFill>
                          <a:srgbClr val="000000"/>
                        </a:solidFill>
                        <a:effectLst/>
                        <a:latin typeface="Calibri" charset="0"/>
                      </a:endParaRPr>
                    </a:p>
                  </a:txBody>
                  <a:tcPr marL="6350" marR="6350" marT="6350"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912037009"/>
              </p:ext>
            </p:extLst>
          </p:nvPr>
        </p:nvGraphicFramePr>
        <p:xfrm>
          <a:off x="171450" y="799374"/>
          <a:ext cx="5480050" cy="5524865"/>
        </p:xfrm>
        <a:graphic>
          <a:graphicData uri="http://schemas.openxmlformats.org/drawingml/2006/table">
            <a:tbl>
              <a:tblPr>
                <a:tableStyleId>{5C22544A-7EE6-4342-B048-85BDC9FD1C3A}</a:tableStyleId>
              </a:tblPr>
              <a:tblGrid>
                <a:gridCol w="3674125"/>
                <a:gridCol w="1805925"/>
              </a:tblGrid>
              <a:tr h="548713">
                <a:tc>
                  <a:txBody>
                    <a:bodyPr/>
                    <a:lstStyle/>
                    <a:p>
                      <a:pPr algn="l" fontAlgn="b"/>
                      <a:r>
                        <a:rPr lang="en-US" sz="1800" u="none" strike="noStrike">
                          <a:effectLst/>
                        </a:rPr>
                        <a:t>High-quality Genome Assembly</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2.42</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Integrated into Public Browser</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2.91</a:t>
                      </a:r>
                      <a:endParaRPr lang="hr-HR" sz="1800" b="0" i="0" u="none" strike="noStrike">
                        <a:solidFill>
                          <a:srgbClr val="000000"/>
                        </a:solidFill>
                        <a:effectLst/>
                        <a:latin typeface="Calibri" charset="0"/>
                      </a:endParaRPr>
                    </a:p>
                  </a:txBody>
                  <a:tcPr marL="6350" marR="6350" marT="6350" marB="0" anchor="b"/>
                </a:tc>
              </a:tr>
              <a:tr h="274356">
                <a:tc>
                  <a:txBody>
                    <a:bodyPr/>
                    <a:lstStyle/>
                    <a:p>
                      <a:pPr algn="l" fontAlgn="b"/>
                      <a:r>
                        <a:rPr lang="en-US" sz="1800" u="none" strike="noStrike">
                          <a:effectLst/>
                        </a:rPr>
                        <a:t>Gene Expression Atlas</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2.98</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Transformation and Gene-Editing Capability</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3.01</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dirty="0">
                          <a:effectLst/>
                        </a:rPr>
                        <a:t>Seed Available from Defined Source</a:t>
                      </a:r>
                      <a:endParaRPr lang="en-US" sz="1800" b="0" i="0" u="none" strike="noStrike" dirty="0">
                        <a:solidFill>
                          <a:srgbClr val="000000"/>
                        </a:solidFill>
                        <a:effectLst/>
                        <a:latin typeface="Calibri" charset="0"/>
                      </a:endParaRPr>
                    </a:p>
                  </a:txBody>
                  <a:tcPr marL="6350" marR="6350" marT="6350" marB="0" anchor="b"/>
                </a:tc>
                <a:tc>
                  <a:txBody>
                    <a:bodyPr/>
                    <a:lstStyle/>
                    <a:p>
                      <a:pPr algn="r" fontAlgn="b"/>
                      <a:r>
                        <a:rPr lang="hr-HR" sz="1800" u="none" strike="noStrike">
                          <a:effectLst/>
                        </a:rPr>
                        <a:t>3.33</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Transposon or Other Mutant Resource</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3.4</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Detailed Phenotype Profile</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3.56</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Seed Available - Do Not Need to Increase</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3.58</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DH, RIL, or MAGIC Mapping Populations</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3.62</a:t>
                      </a:r>
                      <a:endParaRPr lang="hr-HR" sz="1800" b="0" i="0" u="none" strike="noStrike">
                        <a:solidFill>
                          <a:srgbClr val="000000"/>
                        </a:solidFill>
                        <a:effectLst/>
                        <a:latin typeface="Calibri" charset="0"/>
                      </a:endParaRPr>
                    </a:p>
                  </a:txBody>
                  <a:tcPr marL="6350" marR="6350" marT="6350" marB="0" anchor="b"/>
                </a:tc>
              </a:tr>
              <a:tr h="274356">
                <a:tc>
                  <a:txBody>
                    <a:bodyPr/>
                    <a:lstStyle/>
                    <a:p>
                      <a:pPr algn="l" fontAlgn="b"/>
                      <a:r>
                        <a:rPr lang="en-US" sz="1800" u="none" strike="noStrike">
                          <a:effectLst/>
                        </a:rPr>
                        <a:t>Proteome Atlas</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a:effectLst/>
                        </a:rPr>
                        <a:t>3.66</a:t>
                      </a:r>
                      <a:endParaRPr lang="hr-HR" sz="1800" b="0" i="0" u="none" strike="noStrike">
                        <a:solidFill>
                          <a:srgbClr val="000000"/>
                        </a:solidFill>
                        <a:effectLst/>
                        <a:latin typeface="Calibri" charset="0"/>
                      </a:endParaRPr>
                    </a:p>
                  </a:txBody>
                  <a:tcPr marL="6350" marR="6350" marT="6350" marB="0" anchor="b"/>
                </a:tc>
              </a:tr>
              <a:tr h="548713">
                <a:tc>
                  <a:txBody>
                    <a:bodyPr/>
                    <a:lstStyle/>
                    <a:p>
                      <a:pPr algn="l" fontAlgn="b"/>
                      <a:r>
                        <a:rPr lang="en-US" sz="1800" u="none" strike="noStrike">
                          <a:effectLst/>
                        </a:rPr>
                        <a:t>Performance Data Across Diverse Environments</a:t>
                      </a:r>
                      <a:endParaRPr lang="en-US" sz="1800" b="0" i="0" u="none" strike="noStrike">
                        <a:solidFill>
                          <a:srgbClr val="000000"/>
                        </a:solidFill>
                        <a:effectLst/>
                        <a:latin typeface="Calibri" charset="0"/>
                      </a:endParaRPr>
                    </a:p>
                  </a:txBody>
                  <a:tcPr marL="6350" marR="6350" marT="6350" marB="0" anchor="b"/>
                </a:tc>
                <a:tc>
                  <a:txBody>
                    <a:bodyPr/>
                    <a:lstStyle/>
                    <a:p>
                      <a:pPr algn="r" fontAlgn="b"/>
                      <a:r>
                        <a:rPr lang="hr-HR" sz="1800" u="none" strike="noStrike" dirty="0">
                          <a:effectLst/>
                        </a:rPr>
                        <a:t>3.69</a:t>
                      </a:r>
                      <a:endParaRPr lang="hr-HR" sz="1800" b="0" i="0" u="none" strike="noStrike" dirty="0">
                        <a:solidFill>
                          <a:srgbClr val="000000"/>
                        </a:solidFill>
                        <a:effectLst/>
                        <a:latin typeface="Calibri" charset="0"/>
                      </a:endParaRPr>
                    </a:p>
                  </a:txBody>
                  <a:tcPr marL="6350" marR="6350" marT="6350" marB="0" anchor="b"/>
                </a:tc>
              </a:tr>
            </a:tbl>
          </a:graphicData>
        </a:graphic>
      </p:graphicFrame>
    </p:spTree>
    <p:extLst>
      <p:ext uri="{BB962C8B-B14F-4D97-AF65-F5344CB8AC3E}">
        <p14:creationId xmlns:p14="http://schemas.microsoft.com/office/powerpoint/2010/main" val="152240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heckerboard(across)">
                                      <p:cBhvr>
                                        <p:cTn id="16" dur="500"/>
                                        <p:tgtEl>
                                          <p:spTgt spid="6"/>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33600" y="146050"/>
            <a:ext cx="7429500" cy="5002451"/>
          </a:xfrm>
          <a:prstGeom prst="rect">
            <a:avLst/>
          </a:prstGeom>
        </p:spPr>
      </p:pic>
      <p:sp>
        <p:nvSpPr>
          <p:cNvPr id="6" name="TextBox 5"/>
          <p:cNvSpPr txBox="1"/>
          <p:nvPr/>
        </p:nvSpPr>
        <p:spPr>
          <a:xfrm rot="17124336">
            <a:off x="3525923" y="5507586"/>
            <a:ext cx="2091498" cy="369332"/>
          </a:xfrm>
          <a:prstGeom prst="rect">
            <a:avLst/>
          </a:prstGeom>
          <a:noFill/>
        </p:spPr>
        <p:txBody>
          <a:bodyPr wrap="square" rtlCol="0">
            <a:spAutoFit/>
          </a:bodyPr>
          <a:lstStyle/>
          <a:p>
            <a:r>
              <a:rPr lang="en-US" dirty="0" smtClean="0"/>
              <a:t>Transgenic Maize</a:t>
            </a:r>
            <a:endParaRPr lang="en-US" dirty="0"/>
          </a:p>
        </p:txBody>
      </p:sp>
      <p:sp>
        <p:nvSpPr>
          <p:cNvPr id="7" name="TextBox 6"/>
          <p:cNvSpPr txBox="1"/>
          <p:nvPr/>
        </p:nvSpPr>
        <p:spPr>
          <a:xfrm rot="17124336">
            <a:off x="4221487" y="5477703"/>
            <a:ext cx="2091498" cy="369332"/>
          </a:xfrm>
          <a:prstGeom prst="rect">
            <a:avLst/>
          </a:prstGeom>
          <a:noFill/>
        </p:spPr>
        <p:txBody>
          <a:bodyPr wrap="square" rtlCol="0">
            <a:spAutoFit/>
          </a:bodyPr>
          <a:lstStyle/>
          <a:p>
            <a:r>
              <a:rPr lang="en-US" dirty="0" smtClean="0"/>
              <a:t>RFLP - Heterosis</a:t>
            </a:r>
            <a:endParaRPr lang="en-US" dirty="0"/>
          </a:p>
        </p:txBody>
      </p:sp>
      <p:sp>
        <p:nvSpPr>
          <p:cNvPr id="8" name="TextBox 7"/>
          <p:cNvSpPr txBox="1"/>
          <p:nvPr/>
        </p:nvSpPr>
        <p:spPr>
          <a:xfrm rot="17124336">
            <a:off x="6646760" y="5477701"/>
            <a:ext cx="2091498" cy="369332"/>
          </a:xfrm>
          <a:prstGeom prst="rect">
            <a:avLst/>
          </a:prstGeom>
          <a:noFill/>
        </p:spPr>
        <p:txBody>
          <a:bodyPr wrap="square" rtlCol="0">
            <a:spAutoFit/>
          </a:bodyPr>
          <a:lstStyle/>
          <a:p>
            <a:r>
              <a:rPr lang="en-US" dirty="0" smtClean="0"/>
              <a:t>B73 Genome Pub</a:t>
            </a:r>
            <a:endParaRPr lang="en-US" dirty="0"/>
          </a:p>
        </p:txBody>
      </p:sp>
      <p:sp>
        <p:nvSpPr>
          <p:cNvPr id="9" name="TextBox 8"/>
          <p:cNvSpPr txBox="1"/>
          <p:nvPr/>
        </p:nvSpPr>
        <p:spPr>
          <a:xfrm rot="17124336">
            <a:off x="6898303" y="5477699"/>
            <a:ext cx="2091498" cy="369332"/>
          </a:xfrm>
          <a:prstGeom prst="rect">
            <a:avLst/>
          </a:prstGeom>
          <a:noFill/>
        </p:spPr>
        <p:txBody>
          <a:bodyPr wrap="square" rtlCol="0">
            <a:spAutoFit/>
          </a:bodyPr>
          <a:lstStyle/>
          <a:p>
            <a:r>
              <a:rPr lang="en-US" dirty="0" smtClean="0"/>
              <a:t>B73 Reference NAM</a:t>
            </a:r>
            <a:endParaRPr lang="en-US" dirty="0"/>
          </a:p>
        </p:txBody>
      </p:sp>
      <p:sp>
        <p:nvSpPr>
          <p:cNvPr id="10" name="TextBox 9"/>
          <p:cNvSpPr txBox="1"/>
          <p:nvPr/>
        </p:nvSpPr>
        <p:spPr>
          <a:xfrm rot="17124336">
            <a:off x="7582056" y="5477702"/>
            <a:ext cx="2091498" cy="369332"/>
          </a:xfrm>
          <a:prstGeom prst="rect">
            <a:avLst/>
          </a:prstGeom>
          <a:noFill/>
        </p:spPr>
        <p:txBody>
          <a:bodyPr wrap="square" rtlCol="0">
            <a:spAutoFit/>
          </a:bodyPr>
          <a:lstStyle/>
          <a:p>
            <a:r>
              <a:rPr lang="en-US" dirty="0" smtClean="0"/>
              <a:t>B73 Gene Atlas</a:t>
            </a:r>
            <a:endParaRPr lang="en-US" dirty="0"/>
          </a:p>
        </p:txBody>
      </p:sp>
      <p:sp>
        <p:nvSpPr>
          <p:cNvPr id="11" name="TextBox 10"/>
          <p:cNvSpPr txBox="1"/>
          <p:nvPr/>
        </p:nvSpPr>
        <p:spPr>
          <a:xfrm rot="17124336">
            <a:off x="5746903" y="5477698"/>
            <a:ext cx="2091498" cy="369332"/>
          </a:xfrm>
          <a:prstGeom prst="rect">
            <a:avLst/>
          </a:prstGeom>
          <a:noFill/>
        </p:spPr>
        <p:txBody>
          <a:bodyPr wrap="square" rtlCol="0">
            <a:spAutoFit/>
          </a:bodyPr>
          <a:lstStyle/>
          <a:p>
            <a:r>
              <a:rPr lang="en-US" dirty="0" smtClean="0"/>
              <a:t>IBM Population</a:t>
            </a:r>
            <a:endParaRPr lang="en-US" dirty="0"/>
          </a:p>
        </p:txBody>
      </p:sp>
    </p:spTree>
    <p:extLst>
      <p:ext uri="{BB962C8B-B14F-4D97-AF65-F5344CB8AC3E}">
        <p14:creationId xmlns:p14="http://schemas.microsoft.com/office/powerpoint/2010/main" val="1989093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75" y="1417766"/>
            <a:ext cx="5150593" cy="5262979"/>
          </a:xfrm>
          <a:prstGeom prst="rect">
            <a:avLst/>
          </a:prstGeom>
          <a:noFill/>
        </p:spPr>
        <p:txBody>
          <a:bodyPr wrap="square" rtlCol="0">
            <a:spAutoFit/>
          </a:bodyPr>
          <a:lstStyle/>
          <a:p>
            <a:r>
              <a:rPr lang="en-US" sz="2400" b="1" dirty="0"/>
              <a:t>Elected Members:</a:t>
            </a:r>
          </a:p>
          <a:p>
            <a:r>
              <a:rPr lang="en-US" sz="2400" dirty="0" smtClean="0"/>
              <a:t>James </a:t>
            </a:r>
            <a:r>
              <a:rPr lang="en-US" sz="2400" dirty="0" err="1"/>
              <a:t>Birchler</a:t>
            </a:r>
            <a:r>
              <a:rPr lang="en-US" sz="2400" dirty="0"/>
              <a:t>, </a:t>
            </a:r>
            <a:r>
              <a:rPr lang="en-US" sz="2400" dirty="0" smtClean="0"/>
              <a:t>2016 </a:t>
            </a:r>
            <a:r>
              <a:rPr lang="en-US" sz="2400" dirty="0">
                <a:solidFill>
                  <a:srgbClr val="FF0000"/>
                </a:solidFill>
              </a:rPr>
              <a:t>- term complete </a:t>
            </a:r>
            <a:r>
              <a:rPr lang="en-US" sz="2400" dirty="0"/>
              <a:t/>
            </a:r>
            <a:br>
              <a:rPr lang="en-US" sz="2400" dirty="0"/>
            </a:br>
            <a:r>
              <a:rPr lang="en-US" sz="2400" dirty="0"/>
              <a:t>Sarah Hake, </a:t>
            </a:r>
            <a:r>
              <a:rPr lang="en-US" sz="2400" dirty="0" smtClean="0"/>
              <a:t>2016</a:t>
            </a:r>
            <a:r>
              <a:rPr lang="en-US" sz="2400" dirty="0">
                <a:solidFill>
                  <a:srgbClr val="FF0000"/>
                </a:solidFill>
              </a:rPr>
              <a:t> - term complete </a:t>
            </a:r>
            <a:r>
              <a:rPr lang="en-US" sz="2400" dirty="0"/>
              <a:t/>
            </a:r>
            <a:br>
              <a:rPr lang="en-US" sz="2400" dirty="0"/>
            </a:br>
            <a:r>
              <a:rPr lang="en-US" sz="2400" dirty="0"/>
              <a:t>Paul </a:t>
            </a:r>
            <a:r>
              <a:rPr lang="en-US" sz="2400" dirty="0" err="1"/>
              <a:t>Chomet</a:t>
            </a:r>
            <a:r>
              <a:rPr lang="en-US" sz="2400" dirty="0"/>
              <a:t>, 2017</a:t>
            </a:r>
            <a:br>
              <a:rPr lang="en-US" sz="2400" dirty="0"/>
            </a:br>
            <a:r>
              <a:rPr lang="en-US" sz="2400" dirty="0"/>
              <a:t>Sherry Flint-Garcia, 2017</a:t>
            </a:r>
            <a:br>
              <a:rPr lang="en-US" sz="2400" dirty="0"/>
            </a:br>
            <a:r>
              <a:rPr lang="en-US" sz="2400" dirty="0"/>
              <a:t>Shawn Kaeppler, 2018 </a:t>
            </a:r>
            <a:r>
              <a:rPr lang="en-US" sz="2400" dirty="0" smtClean="0"/>
              <a:t>(Chair</a:t>
            </a:r>
            <a:r>
              <a:rPr lang="en-US" sz="2400" dirty="0"/>
              <a:t>)</a:t>
            </a:r>
          </a:p>
          <a:p>
            <a:r>
              <a:rPr lang="en-US" sz="2400" dirty="0"/>
              <a:t>Patrick Schnable, 2018</a:t>
            </a:r>
            <a:br>
              <a:rPr lang="en-US" sz="2400" dirty="0"/>
            </a:br>
            <a:r>
              <a:rPr lang="en-US" sz="2400" dirty="0"/>
              <a:t>Kathy Newton, 2019</a:t>
            </a:r>
            <a:br>
              <a:rPr lang="en-US" sz="2400" dirty="0"/>
            </a:br>
            <a:r>
              <a:rPr lang="en-US" sz="2400" dirty="0" err="1"/>
              <a:t>Jianming</a:t>
            </a:r>
            <a:r>
              <a:rPr lang="en-US" sz="2400" dirty="0"/>
              <a:t> Yu, </a:t>
            </a:r>
            <a:r>
              <a:rPr lang="en-US" sz="2400" dirty="0" smtClean="0"/>
              <a:t>2019 (incoming Vice-Chair)</a:t>
            </a:r>
            <a:endParaRPr lang="en-US" sz="2400" dirty="0"/>
          </a:p>
          <a:p>
            <a:r>
              <a:rPr lang="en-US" sz="2400" dirty="0"/>
              <a:t>Natalia de Leon, 2020</a:t>
            </a:r>
          </a:p>
          <a:p>
            <a:r>
              <a:rPr lang="en-US" sz="2400" dirty="0"/>
              <a:t>Karen Koch, 2020 (Vice-chair</a:t>
            </a:r>
            <a:r>
              <a:rPr lang="en-US" sz="2400" dirty="0" smtClean="0"/>
              <a:t>)</a:t>
            </a:r>
          </a:p>
          <a:p>
            <a:r>
              <a:rPr lang="en-US" sz="2400" dirty="0" smtClean="0"/>
              <a:t>Tom </a:t>
            </a:r>
            <a:r>
              <a:rPr lang="en-US" sz="2400" dirty="0" err="1" smtClean="0"/>
              <a:t>Brutnell</a:t>
            </a:r>
            <a:r>
              <a:rPr lang="en-US" sz="2400" dirty="0" smtClean="0"/>
              <a:t>, 2021 - </a:t>
            </a:r>
            <a:r>
              <a:rPr lang="en-US" sz="2400" dirty="0" smtClean="0">
                <a:solidFill>
                  <a:srgbClr val="00B050"/>
                </a:solidFill>
              </a:rPr>
              <a:t>New</a:t>
            </a:r>
          </a:p>
          <a:p>
            <a:r>
              <a:rPr lang="en-US" sz="2400" dirty="0" smtClean="0"/>
              <a:t>David Jackson, 2021 - </a:t>
            </a:r>
            <a:r>
              <a:rPr lang="en-US" sz="2400" dirty="0" smtClean="0">
                <a:solidFill>
                  <a:srgbClr val="00B050"/>
                </a:solidFill>
              </a:rPr>
              <a:t>New</a:t>
            </a:r>
            <a:endParaRPr lang="en-US" sz="2400" dirty="0">
              <a:solidFill>
                <a:srgbClr val="00B050"/>
              </a:solidFill>
            </a:endParaRPr>
          </a:p>
          <a:p>
            <a:endParaRPr lang="en-US" sz="2400" dirty="0"/>
          </a:p>
        </p:txBody>
      </p:sp>
      <p:sp>
        <p:nvSpPr>
          <p:cNvPr id="6" name="TextBox 5"/>
          <p:cNvSpPr txBox="1"/>
          <p:nvPr/>
        </p:nvSpPr>
        <p:spPr>
          <a:xfrm>
            <a:off x="5091084" y="1371600"/>
            <a:ext cx="7110986" cy="2308324"/>
          </a:xfrm>
          <a:prstGeom prst="rect">
            <a:avLst/>
          </a:prstGeom>
          <a:noFill/>
        </p:spPr>
        <p:txBody>
          <a:bodyPr wrap="none" rtlCol="0">
            <a:spAutoFit/>
          </a:bodyPr>
          <a:lstStyle/>
          <a:p>
            <a:r>
              <a:rPr lang="en-US" sz="2400" b="1" dirty="0"/>
              <a:t>Appointed Members</a:t>
            </a:r>
          </a:p>
          <a:p>
            <a:r>
              <a:rPr lang="en-US" sz="2400" dirty="0" smtClean="0"/>
              <a:t>Latin </a:t>
            </a:r>
            <a:r>
              <a:rPr lang="en-US" sz="2400" dirty="0"/>
              <a:t>America Rep: </a:t>
            </a:r>
            <a:r>
              <a:rPr lang="en-US" sz="2400" dirty="0" err="1"/>
              <a:t>Ruairidh</a:t>
            </a:r>
            <a:r>
              <a:rPr lang="en-US" sz="2400" dirty="0"/>
              <a:t> </a:t>
            </a:r>
            <a:r>
              <a:rPr lang="en-US" sz="2400" dirty="0" err="1"/>
              <a:t>Sawers</a:t>
            </a:r>
            <a:r>
              <a:rPr lang="en-US" sz="2400" dirty="0"/>
              <a:t>, 2016</a:t>
            </a:r>
            <a:br>
              <a:rPr lang="en-US" sz="2400" dirty="0"/>
            </a:br>
            <a:r>
              <a:rPr lang="en-US" sz="2400" dirty="0"/>
              <a:t>Asia rep: </a:t>
            </a:r>
            <a:r>
              <a:rPr lang="en-US" sz="2400" dirty="0" err="1"/>
              <a:t>Jianbing</a:t>
            </a:r>
            <a:r>
              <a:rPr lang="en-US" sz="2400" dirty="0"/>
              <a:t> Yan, 2017</a:t>
            </a:r>
            <a:br>
              <a:rPr lang="en-US" sz="2400" dirty="0"/>
            </a:br>
            <a:r>
              <a:rPr lang="en-US" sz="2400" dirty="0"/>
              <a:t>Small College/Univ. Rep: Evelyn </a:t>
            </a:r>
            <a:r>
              <a:rPr lang="en-US" sz="2400" dirty="0" smtClean="0"/>
              <a:t>Hiatt </a:t>
            </a:r>
            <a:r>
              <a:rPr lang="en-US" sz="2400" dirty="0" smtClean="0">
                <a:solidFill>
                  <a:srgbClr val="FF0000"/>
                </a:solidFill>
              </a:rPr>
              <a:t>- term complete</a:t>
            </a:r>
          </a:p>
          <a:p>
            <a:r>
              <a:rPr lang="en-US" sz="2400" dirty="0"/>
              <a:t>Small College/Univ. Rep</a:t>
            </a:r>
            <a:r>
              <a:rPr lang="en-US" sz="2400" dirty="0" smtClean="0"/>
              <a:t>: Irina </a:t>
            </a:r>
            <a:r>
              <a:rPr lang="en-US" sz="2400" dirty="0" err="1" smtClean="0"/>
              <a:t>Makarevitch</a:t>
            </a:r>
            <a:r>
              <a:rPr lang="en-US" sz="2400" dirty="0" smtClean="0"/>
              <a:t> </a:t>
            </a:r>
            <a:r>
              <a:rPr lang="mr-IN" sz="2400" dirty="0" smtClean="0"/>
              <a:t>–</a:t>
            </a:r>
            <a:r>
              <a:rPr lang="en-US" sz="2400" dirty="0" smtClean="0"/>
              <a:t> 2020 -</a:t>
            </a:r>
            <a:r>
              <a:rPr lang="en-US" sz="2400" dirty="0" smtClean="0">
                <a:solidFill>
                  <a:srgbClr val="00B050"/>
                </a:solidFill>
              </a:rPr>
              <a:t>New</a:t>
            </a:r>
          </a:p>
          <a:p>
            <a:r>
              <a:rPr lang="en-US" sz="2400" dirty="0" smtClean="0"/>
              <a:t>Europe </a:t>
            </a:r>
            <a:r>
              <a:rPr lang="en-US" sz="2400" dirty="0"/>
              <a:t>Rep: Silvio Salvi, 2018</a:t>
            </a:r>
          </a:p>
        </p:txBody>
      </p:sp>
      <p:sp>
        <p:nvSpPr>
          <p:cNvPr id="2" name="Title 1"/>
          <p:cNvSpPr>
            <a:spLocks noGrp="1"/>
          </p:cNvSpPr>
          <p:nvPr>
            <p:ph type="title"/>
          </p:nvPr>
        </p:nvSpPr>
        <p:spPr/>
        <p:txBody>
          <a:bodyPr/>
          <a:lstStyle/>
          <a:p>
            <a:r>
              <a:rPr lang="en-US" dirty="0" smtClean="0"/>
              <a:t>MGEC membership </a:t>
            </a:r>
            <a:endParaRPr lang="en-US" dirty="0"/>
          </a:p>
        </p:txBody>
      </p:sp>
    </p:spTree>
    <p:extLst>
      <p:ext uri="{BB962C8B-B14F-4D97-AF65-F5344CB8AC3E}">
        <p14:creationId xmlns:p14="http://schemas.microsoft.com/office/powerpoint/2010/main" val="129626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Priority Community Inbreds</a:t>
            </a:r>
            <a:endParaRPr lang="en-US" dirty="0"/>
          </a:p>
        </p:txBody>
      </p:sp>
      <p:sp>
        <p:nvSpPr>
          <p:cNvPr id="3" name="Content Placeholder 2"/>
          <p:cNvSpPr>
            <a:spLocks noGrp="1"/>
          </p:cNvSpPr>
          <p:nvPr>
            <p:ph idx="1"/>
          </p:nvPr>
        </p:nvSpPr>
        <p:spPr/>
        <p:txBody>
          <a:bodyPr/>
          <a:lstStyle/>
          <a:p>
            <a:r>
              <a:rPr lang="en-US" dirty="0" smtClean="0"/>
              <a:t>Distinct choices allow the community to leverage and integrate data</a:t>
            </a:r>
          </a:p>
          <a:p>
            <a:r>
              <a:rPr lang="en-US" dirty="0" smtClean="0"/>
              <a:t>Lab to Product and Commercial Relevance mentioned in survey</a:t>
            </a:r>
          </a:p>
          <a:p>
            <a:pPr lvl="1"/>
            <a:r>
              <a:rPr lang="en-US" dirty="0" smtClean="0"/>
              <a:t>Supports role for recent inbreds including ex-PVPs</a:t>
            </a:r>
          </a:p>
          <a:p>
            <a:r>
              <a:rPr lang="en-US" dirty="0" smtClean="0"/>
              <a:t>Pan-Genome characterization prominent in survey</a:t>
            </a:r>
          </a:p>
          <a:p>
            <a:pPr lvl="1"/>
            <a:r>
              <a:rPr lang="en-US" dirty="0" smtClean="0"/>
              <a:t>Diversity characterization</a:t>
            </a:r>
          </a:p>
          <a:p>
            <a:pPr lvl="1"/>
            <a:r>
              <a:rPr lang="en-US" dirty="0" smtClean="0"/>
              <a:t>Tools to use diversity for discovery</a:t>
            </a:r>
          </a:p>
        </p:txBody>
      </p:sp>
    </p:spTree>
    <p:extLst>
      <p:ext uri="{BB962C8B-B14F-4D97-AF65-F5344CB8AC3E}">
        <p14:creationId xmlns:p14="http://schemas.microsoft.com/office/powerpoint/2010/main" val="16270384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Survey or Other Topics?</a:t>
            </a:r>
            <a:endParaRPr lang="en-US" dirty="0"/>
          </a:p>
        </p:txBody>
      </p:sp>
      <p:pic>
        <p:nvPicPr>
          <p:cNvPr id="4" name="Content Placeholder 3"/>
          <p:cNvPicPr>
            <a:picLocks noGrp="1" noChangeAspect="1"/>
          </p:cNvPicPr>
          <p:nvPr>
            <p:ph idx="1"/>
          </p:nvPr>
        </p:nvPicPr>
        <p:blipFill>
          <a:blip r:embed="rId2"/>
          <a:stretch>
            <a:fillRect/>
          </a:stretch>
        </p:blipFill>
        <p:spPr>
          <a:xfrm>
            <a:off x="1886953" y="1800225"/>
            <a:ext cx="8418094" cy="4351338"/>
          </a:xfrm>
          <a:prstGeom prst="rect">
            <a:avLst/>
          </a:prstGeom>
        </p:spPr>
      </p:pic>
    </p:spTree>
    <p:extLst>
      <p:ext uri="{BB962C8B-B14F-4D97-AF65-F5344CB8AC3E}">
        <p14:creationId xmlns:p14="http://schemas.microsoft.com/office/powerpoint/2010/main" val="13033480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Maize Steering Committee Update</a:t>
            </a:r>
            <a:endParaRPr lang="en-US" dirty="0"/>
          </a:p>
        </p:txBody>
      </p:sp>
    </p:spTree>
    <p:extLst>
      <p:ext uri="{BB962C8B-B14F-4D97-AF65-F5344CB8AC3E}">
        <p14:creationId xmlns:p14="http://schemas.microsoft.com/office/powerpoint/2010/main" val="225832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3" descr="le sillon le PGL IM - Manuel Clauzi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2239"/>
            <a:ext cx="12192000" cy="816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llipse 3"/>
          <p:cNvSpPr/>
          <p:nvPr/>
        </p:nvSpPr>
        <p:spPr bwMode="auto">
          <a:xfrm>
            <a:off x="2746075" y="2405062"/>
            <a:ext cx="2087562" cy="1223963"/>
          </a:xfrm>
          <a:prstGeom prst="ellipse">
            <a:avLst/>
          </a:prstGeom>
          <a:noFill/>
          <a:ln w="28575" cap="flat" cmpd="sng" algn="ctr">
            <a:solidFill>
              <a:schemeClr val="accent3"/>
            </a:solidFill>
            <a:prstDash val="solid"/>
            <a:round/>
            <a:headEnd type="none" w="med" len="med"/>
            <a:tailEnd type="none" w="med" len="med"/>
          </a:ln>
          <a:effectLst/>
        </p:spPr>
        <p:txBody>
          <a:bodyPr/>
          <a:lstStyle/>
          <a:p>
            <a:pPr defTabSz="992188" eaLnBrk="1" hangingPunct="1">
              <a:defRPr/>
            </a:pPr>
            <a:endParaRPr lang="fr-FR">
              <a:latin typeface="Arial" charset="0"/>
              <a:ea typeface="Arial" charset="0"/>
              <a:cs typeface="Arial" charset="0"/>
            </a:endParaRPr>
          </a:p>
        </p:txBody>
      </p:sp>
      <p:sp>
        <p:nvSpPr>
          <p:cNvPr id="6" name="Rounded Rectangle 5"/>
          <p:cNvSpPr/>
          <p:nvPr/>
        </p:nvSpPr>
        <p:spPr>
          <a:xfrm>
            <a:off x="1961380" y="4404484"/>
            <a:ext cx="8275768" cy="1615316"/>
          </a:xfrm>
          <a:prstGeom prst="roundRect">
            <a:avLst/>
          </a:prstGeom>
          <a:solidFill>
            <a:schemeClr val="bg1"/>
          </a:solidFill>
          <a:ln w="31750">
            <a:solidFill>
              <a:schemeClr val="accent2">
                <a:lumMod val="75000"/>
              </a:schemeClr>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5"/>
          <p:cNvSpPr txBox="1">
            <a:spLocks noChangeArrowheads="1"/>
          </p:cNvSpPr>
          <p:nvPr/>
        </p:nvSpPr>
        <p:spPr bwMode="auto">
          <a:xfrm>
            <a:off x="0" y="4449682"/>
            <a:ext cx="121920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500">
                <a:solidFill>
                  <a:schemeClr val="tx1"/>
                </a:solidFill>
                <a:latin typeface="Arial" panose="020B0604020202020204" pitchFamily="34" charset="0"/>
              </a:defRPr>
            </a:lvl1pPr>
            <a:lvl2pPr marL="742950" indent="-285750">
              <a:spcBef>
                <a:spcPct val="20000"/>
              </a:spcBef>
              <a:buChar char="–"/>
              <a:defRPr sz="3000">
                <a:solidFill>
                  <a:schemeClr val="tx1"/>
                </a:solidFill>
                <a:latin typeface="Arial" panose="020B0604020202020204" pitchFamily="34" charset="0"/>
              </a:defRPr>
            </a:lvl2pPr>
            <a:lvl3pPr marL="1143000" indent="-228600">
              <a:spcBef>
                <a:spcPct val="20000"/>
              </a:spcBef>
              <a:buChar char="•"/>
              <a:defRPr sz="2600">
                <a:solidFill>
                  <a:schemeClr val="tx1"/>
                </a:solidFill>
                <a:latin typeface="Arial" panose="020B0604020202020204" pitchFamily="34" charset="0"/>
              </a:defRPr>
            </a:lvl3pPr>
            <a:lvl4pPr marL="1600200" indent="-228600">
              <a:spcBef>
                <a:spcPct val="20000"/>
              </a:spcBef>
              <a:buChar char="–"/>
              <a:defRPr sz="2200">
                <a:solidFill>
                  <a:schemeClr val="tx1"/>
                </a:solidFill>
                <a:latin typeface="Arial" panose="020B0604020202020204" pitchFamily="34" charset="0"/>
              </a:defRPr>
            </a:lvl4pPr>
            <a:lvl5pPr marL="2057400" indent="-228600">
              <a:spcBef>
                <a:spcPct val="20000"/>
              </a:spcBef>
              <a:buChar char="»"/>
              <a:defRPr sz="22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2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2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2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200">
                <a:solidFill>
                  <a:schemeClr val="tx1"/>
                </a:solidFill>
                <a:latin typeface="Arial" panose="020B0604020202020204" pitchFamily="34" charset="0"/>
              </a:defRPr>
            </a:lvl9pPr>
          </a:lstStyle>
          <a:p>
            <a:pPr algn="ctr">
              <a:buNone/>
            </a:pPr>
            <a:r>
              <a:rPr lang="fr-FR" sz="2400" b="1" dirty="0" smtClean="0">
                <a:latin typeface="Arial" charset="0"/>
                <a:ea typeface="Arial" charset="0"/>
                <a:cs typeface="Arial" charset="0"/>
              </a:rPr>
              <a:t>60th </a:t>
            </a:r>
            <a:r>
              <a:rPr lang="fr-FR" sz="2400" b="1" dirty="0" err="1" smtClean="0">
                <a:latin typeface="Arial" charset="0"/>
                <a:ea typeface="Arial" charset="0"/>
                <a:cs typeface="Arial" charset="0"/>
              </a:rPr>
              <a:t>Maize</a:t>
            </a:r>
            <a:r>
              <a:rPr lang="fr-FR" sz="2400" b="1" dirty="0" smtClean="0">
                <a:latin typeface="Arial" charset="0"/>
                <a:ea typeface="Arial" charset="0"/>
                <a:cs typeface="Arial" charset="0"/>
              </a:rPr>
              <a:t> </a:t>
            </a:r>
            <a:r>
              <a:rPr lang="fr-FR" sz="2400" b="1" dirty="0" err="1" smtClean="0">
                <a:latin typeface="Arial" charset="0"/>
                <a:ea typeface="Arial" charset="0"/>
                <a:cs typeface="Arial" charset="0"/>
              </a:rPr>
              <a:t>Genetics</a:t>
            </a:r>
            <a:r>
              <a:rPr lang="fr-FR" sz="2400" b="1" dirty="0" smtClean="0">
                <a:latin typeface="Arial" charset="0"/>
                <a:ea typeface="Arial" charset="0"/>
                <a:cs typeface="Arial" charset="0"/>
              </a:rPr>
              <a:t> </a:t>
            </a:r>
            <a:r>
              <a:rPr lang="fr-FR" sz="2400" b="1" dirty="0" err="1" smtClean="0">
                <a:latin typeface="Arial" charset="0"/>
                <a:ea typeface="Arial" charset="0"/>
                <a:cs typeface="Arial" charset="0"/>
              </a:rPr>
              <a:t>Conference</a:t>
            </a:r>
            <a:endParaRPr lang="fr-FR" sz="2400" b="1" dirty="0">
              <a:latin typeface="Arial" charset="0"/>
              <a:ea typeface="Arial" charset="0"/>
              <a:cs typeface="Arial" charset="0"/>
            </a:endParaRPr>
          </a:p>
          <a:p>
            <a:pPr algn="ctr">
              <a:buNone/>
            </a:pPr>
            <a:r>
              <a:rPr lang="fr-FR" sz="3200" b="1" dirty="0" smtClean="0">
                <a:solidFill>
                  <a:schemeClr val="accent2">
                    <a:lumMod val="75000"/>
                  </a:schemeClr>
                </a:solidFill>
                <a:latin typeface="Arial" charset="0"/>
                <a:ea typeface="Arial" charset="0"/>
                <a:cs typeface="Arial" charset="0"/>
              </a:rPr>
              <a:t>March 22-25, 2018</a:t>
            </a:r>
            <a:endParaRPr lang="fr-FR" sz="3200" b="1" dirty="0">
              <a:solidFill>
                <a:schemeClr val="accent2">
                  <a:lumMod val="75000"/>
                </a:schemeClr>
              </a:solidFill>
              <a:latin typeface="Arial" charset="0"/>
              <a:ea typeface="Arial" charset="0"/>
              <a:cs typeface="Arial" charset="0"/>
            </a:endParaRPr>
          </a:p>
          <a:p>
            <a:pPr algn="ctr">
              <a:buNone/>
            </a:pPr>
            <a:r>
              <a:rPr lang="fr-FR" sz="2400" b="1" i="1" dirty="0" smtClean="0">
                <a:latin typeface="Arial" charset="0"/>
                <a:ea typeface="Arial" charset="0"/>
                <a:cs typeface="Arial" charset="0"/>
              </a:rPr>
              <a:t>Le </a:t>
            </a:r>
            <a:r>
              <a:rPr lang="fr-FR" sz="2400" b="1" i="1" dirty="0">
                <a:latin typeface="Arial" charset="0"/>
                <a:ea typeface="Arial" charset="0"/>
                <a:cs typeface="Arial" charset="0"/>
              </a:rPr>
              <a:t>Grand Large</a:t>
            </a:r>
            <a:r>
              <a:rPr lang="fr-FR" sz="2400" b="1" dirty="0">
                <a:latin typeface="Arial" charset="0"/>
                <a:ea typeface="Arial" charset="0"/>
                <a:cs typeface="Arial" charset="0"/>
              </a:rPr>
              <a:t>, Saint-</a:t>
            </a:r>
            <a:r>
              <a:rPr lang="fr-FR" sz="2400" b="1" dirty="0" err="1">
                <a:latin typeface="Arial" charset="0"/>
                <a:ea typeface="Arial" charset="0"/>
                <a:cs typeface="Arial" charset="0"/>
              </a:rPr>
              <a:t>Malo’s</a:t>
            </a:r>
            <a:r>
              <a:rPr lang="fr-FR" sz="2400" b="1" dirty="0">
                <a:latin typeface="Arial" charset="0"/>
                <a:ea typeface="Arial" charset="0"/>
                <a:cs typeface="Arial" charset="0"/>
              </a:rPr>
              <a:t> Convention </a:t>
            </a:r>
            <a:r>
              <a:rPr lang="fr-FR" sz="2400" b="1" dirty="0" smtClean="0">
                <a:latin typeface="Arial" charset="0"/>
                <a:ea typeface="Arial" charset="0"/>
                <a:cs typeface="Arial" charset="0"/>
              </a:rPr>
              <a:t>Center</a:t>
            </a:r>
          </a:p>
        </p:txBody>
      </p:sp>
      <p:sp>
        <p:nvSpPr>
          <p:cNvPr id="2" name="Rectangle 1"/>
          <p:cNvSpPr/>
          <p:nvPr/>
        </p:nvSpPr>
        <p:spPr>
          <a:xfrm>
            <a:off x="-60990" y="164618"/>
            <a:ext cx="12524837" cy="1107996"/>
          </a:xfrm>
          <a:prstGeom prst="rect">
            <a:avLst/>
          </a:prstGeom>
        </p:spPr>
        <p:txBody>
          <a:bodyPr wrap="square">
            <a:spAutoFit/>
          </a:bodyPr>
          <a:lstStyle/>
          <a:p>
            <a:pPr algn="ctr"/>
            <a:r>
              <a:rPr lang="en-US" sz="6600" dirty="0" err="1">
                <a:solidFill>
                  <a:schemeClr val="bg1"/>
                </a:solidFill>
                <a:latin typeface="Arial" charset="0"/>
                <a:ea typeface="Arial" charset="0"/>
                <a:cs typeface="Arial" charset="0"/>
              </a:rPr>
              <a:t>Bienvenue</a:t>
            </a:r>
            <a:r>
              <a:rPr lang="en-US" sz="6600" dirty="0">
                <a:solidFill>
                  <a:schemeClr val="bg1"/>
                </a:solidFill>
                <a:latin typeface="Arial" charset="0"/>
                <a:ea typeface="Arial" charset="0"/>
                <a:cs typeface="Arial" charset="0"/>
              </a:rPr>
              <a:t> </a:t>
            </a:r>
            <a:r>
              <a:rPr lang="en-US" sz="6600" dirty="0" err="1">
                <a:solidFill>
                  <a:schemeClr val="bg1"/>
                </a:solidFill>
                <a:latin typeface="Arial" charset="0"/>
                <a:ea typeface="Arial" charset="0"/>
                <a:cs typeface="Arial" charset="0"/>
              </a:rPr>
              <a:t>en</a:t>
            </a:r>
            <a:r>
              <a:rPr lang="en-US" sz="6600" dirty="0">
                <a:solidFill>
                  <a:schemeClr val="bg1"/>
                </a:solidFill>
                <a:latin typeface="Arial" charset="0"/>
                <a:ea typeface="Arial" charset="0"/>
                <a:cs typeface="Arial" charset="0"/>
              </a:rPr>
              <a:t> France!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476098" y="320598"/>
            <a:ext cx="659452" cy="65945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 y="320598"/>
            <a:ext cx="659452" cy="659452"/>
          </a:xfrm>
          <a:prstGeom prst="rect">
            <a:avLst/>
          </a:prstGeom>
        </p:spPr>
      </p:pic>
    </p:spTree>
    <p:extLst>
      <p:ext uri="{BB962C8B-B14F-4D97-AF65-F5344CB8AC3E}">
        <p14:creationId xmlns:p14="http://schemas.microsoft.com/office/powerpoint/2010/main" val="10783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203822" y="1095960"/>
            <a:ext cx="4389983" cy="4524315"/>
          </a:xfrm>
          <a:prstGeom prst="rect">
            <a:avLst/>
          </a:prstGeom>
          <a:noFill/>
          <a:ln w="9525">
            <a:noFill/>
            <a:miter lim="800000"/>
            <a:headEnd/>
            <a:tailEnd/>
          </a:ln>
          <a:effectLst/>
        </p:spPr>
        <p:txBody>
          <a:bodyPr wrap="square" lIns="91438" tIns="45719" rIns="91438" bIns="45719">
            <a:prstTxWarp prst="textNoShape">
              <a:avLst/>
            </a:prstTxWarp>
            <a:spAutoFit/>
          </a:bodyPr>
          <a:lstStyle/>
          <a:p>
            <a:pPr defTabSz="457189"/>
            <a:r>
              <a:rPr lang="en-US" sz="2400" b="1" u="sng" dirty="0">
                <a:latin typeface="Arial" panose="020B0604020202020204" pitchFamily="34" charset="0"/>
                <a:cs typeface="Arial" panose="020B0604020202020204" pitchFamily="34" charset="0"/>
              </a:rPr>
              <a:t>Steering Committee 2017</a:t>
            </a:r>
          </a:p>
          <a:p>
            <a:pPr defTabSz="457189"/>
            <a:r>
              <a:rPr lang="en-US" sz="2400" dirty="0">
                <a:latin typeface="Arial" panose="020B0604020202020204" pitchFamily="34" charset="0"/>
                <a:cs typeface="Arial" panose="020B0604020202020204" pitchFamily="34" charset="0"/>
              </a:rPr>
              <a:t>Erich Grotewold, Chair</a:t>
            </a:r>
          </a:p>
          <a:p>
            <a:pPr defTabSz="457189"/>
            <a:r>
              <a:rPr lang="en-US" sz="2400" dirty="0">
                <a:latin typeface="Arial" panose="020B0604020202020204" pitchFamily="34" charset="0"/>
                <a:cs typeface="Arial" panose="020B0604020202020204" pitchFamily="34" charset="0"/>
              </a:rPr>
              <a:t>Alain </a:t>
            </a:r>
            <a:r>
              <a:rPr lang="en-US" sz="2400" dirty="0" err="1">
                <a:latin typeface="Arial" panose="020B0604020202020204" pitchFamily="34" charset="0"/>
                <a:cs typeface="Arial" panose="020B0604020202020204" pitchFamily="34" charset="0"/>
              </a:rPr>
              <a:t>Charcosset</a:t>
            </a:r>
            <a:r>
              <a:rPr lang="en-US" sz="2400" dirty="0">
                <a:latin typeface="Arial" panose="020B0604020202020204" pitchFamily="34" charset="0"/>
                <a:cs typeface="Arial" panose="020B0604020202020204" pitchFamily="34" charset="0"/>
              </a:rPr>
              <a:t>, co-Chair</a:t>
            </a:r>
          </a:p>
          <a:p>
            <a:pPr defTabSz="457189"/>
            <a:r>
              <a:rPr lang="en-US" sz="2400" b="1" dirty="0">
                <a:latin typeface="Arial" panose="020B0604020202020204" pitchFamily="34" charset="0"/>
                <a:cs typeface="Arial" panose="020B0604020202020204" pitchFamily="34" charset="0"/>
              </a:rPr>
              <a:t>David Braun – thank you!</a:t>
            </a:r>
          </a:p>
          <a:p>
            <a:pPr defTabSz="457189"/>
            <a:r>
              <a:rPr lang="en-US" sz="2400" b="1" dirty="0" err="1">
                <a:latin typeface="Arial" panose="020B0604020202020204" pitchFamily="34" charset="0"/>
                <a:cs typeface="Arial" panose="020B0604020202020204" pitchFamily="34" charset="0"/>
              </a:rPr>
              <a:t>Gernot</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Presting</a:t>
            </a:r>
            <a:r>
              <a:rPr lang="en-US" sz="2400" b="1" dirty="0">
                <a:latin typeface="Arial" panose="020B0604020202020204" pitchFamily="34" charset="0"/>
                <a:cs typeface="Arial" panose="020B0604020202020204" pitchFamily="34" charset="0"/>
              </a:rPr>
              <a:t> – thank you!</a:t>
            </a:r>
          </a:p>
          <a:p>
            <a:pPr defTabSz="457189"/>
            <a:r>
              <a:rPr lang="en-US" sz="2400" b="1" dirty="0">
                <a:latin typeface="Arial" panose="020B0604020202020204" pitchFamily="34" charset="0"/>
                <a:cs typeface="Arial" panose="020B0604020202020204" pitchFamily="34" charset="0"/>
              </a:rPr>
              <a:t>Petra </a:t>
            </a:r>
            <a:r>
              <a:rPr lang="en-US" sz="2400" b="1" dirty="0" err="1">
                <a:latin typeface="Arial" panose="020B0604020202020204" pitchFamily="34" charset="0"/>
                <a:cs typeface="Arial" panose="020B0604020202020204" pitchFamily="34" charset="0"/>
              </a:rPr>
              <a:t>Wolters</a:t>
            </a:r>
            <a:r>
              <a:rPr lang="en-US" sz="2400" b="1" dirty="0">
                <a:latin typeface="Arial" panose="020B0604020202020204" pitchFamily="34" charset="0"/>
                <a:cs typeface="Arial" panose="020B0604020202020204" pitchFamily="34" charset="0"/>
              </a:rPr>
              <a:t> – thank you!</a:t>
            </a:r>
          </a:p>
          <a:p>
            <a:pPr defTabSz="457189"/>
            <a:r>
              <a:rPr lang="en-US" sz="2400" dirty="0">
                <a:latin typeface="Arial" panose="020B0604020202020204" pitchFamily="34" charset="0"/>
                <a:cs typeface="Arial" panose="020B0604020202020204" pitchFamily="34" charset="0"/>
              </a:rPr>
              <a:t>Karen McGinnis</a:t>
            </a:r>
          </a:p>
          <a:p>
            <a:pPr defTabSz="457189"/>
            <a:r>
              <a:rPr lang="en-US" sz="2400" dirty="0" err="1">
                <a:latin typeface="Arial" panose="020B0604020202020204" pitchFamily="34" charset="0"/>
                <a:cs typeface="Arial" panose="020B0604020202020204" pitchFamily="34" charset="0"/>
              </a:rPr>
              <a:t>Jianbing</a:t>
            </a:r>
            <a:r>
              <a:rPr lang="en-US" sz="2400" dirty="0">
                <a:latin typeface="Arial" panose="020B0604020202020204" pitchFamily="34" charset="0"/>
                <a:cs typeface="Arial" panose="020B0604020202020204" pitchFamily="34" charset="0"/>
              </a:rPr>
              <a:t> Yan</a:t>
            </a:r>
          </a:p>
          <a:p>
            <a:pPr defTabSz="457189"/>
            <a:r>
              <a:rPr lang="en-US" sz="2400" dirty="0">
                <a:latin typeface="Arial" panose="020B0604020202020204" pitchFamily="34" charset="0"/>
                <a:cs typeface="Arial" panose="020B0604020202020204" pitchFamily="34" charset="0"/>
              </a:rPr>
              <a:t>Tom </a:t>
            </a:r>
            <a:r>
              <a:rPr lang="en-US" sz="2400" dirty="0" err="1">
                <a:latin typeface="Arial" panose="020B0604020202020204" pitchFamily="34" charset="0"/>
                <a:cs typeface="Arial" panose="020B0604020202020204" pitchFamily="34" charset="0"/>
              </a:rPr>
              <a:t>Slewinski</a:t>
            </a:r>
            <a:endParaRPr lang="en-US" sz="2400" dirty="0">
              <a:latin typeface="Arial" panose="020B0604020202020204" pitchFamily="34" charset="0"/>
              <a:cs typeface="Arial" panose="020B0604020202020204" pitchFamily="34" charset="0"/>
            </a:endParaRPr>
          </a:p>
          <a:p>
            <a:pPr defTabSz="457189"/>
            <a:r>
              <a:rPr lang="en-US" sz="2400" dirty="0">
                <a:latin typeface="Arial" panose="020B0604020202020204" pitchFamily="34" charset="0"/>
                <a:cs typeface="Arial" panose="020B0604020202020204" pitchFamily="34" charset="0"/>
              </a:rPr>
              <a:t>Sylvia de Sousa</a:t>
            </a:r>
          </a:p>
          <a:p>
            <a:pPr defTabSz="457189"/>
            <a:r>
              <a:rPr lang="en-US" sz="2400" dirty="0">
                <a:latin typeface="Arial" panose="020B0604020202020204" pitchFamily="34" charset="0"/>
                <a:cs typeface="Arial" panose="020B0604020202020204" pitchFamily="34" charset="0"/>
              </a:rPr>
              <a:t>Andrea </a:t>
            </a:r>
            <a:r>
              <a:rPr lang="en-US" sz="2400" dirty="0" err="1">
                <a:latin typeface="Arial" panose="020B0604020202020204" pitchFamily="34" charset="0"/>
                <a:cs typeface="Arial" panose="020B0604020202020204" pitchFamily="34" charset="0"/>
              </a:rPr>
              <a:t>Eveland</a:t>
            </a:r>
            <a:endParaRPr lang="en-US" sz="2400" dirty="0">
              <a:latin typeface="Arial" panose="020B0604020202020204" pitchFamily="34" charset="0"/>
              <a:cs typeface="Arial" panose="020B0604020202020204" pitchFamily="34" charset="0"/>
            </a:endParaRPr>
          </a:p>
          <a:p>
            <a:pPr defTabSz="457189"/>
            <a:r>
              <a:rPr lang="en-US" sz="2400" dirty="0" err="1">
                <a:latin typeface="Arial" panose="020B0604020202020204" pitchFamily="34" charset="0"/>
                <a:cs typeface="Arial" panose="020B0604020202020204" pitchFamily="34" charset="0"/>
              </a:rPr>
              <a:t>Maike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Stam</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p>
        </p:txBody>
      </p:sp>
      <p:sp>
        <p:nvSpPr>
          <p:cNvPr id="8" name="Rectangle 3"/>
          <p:cNvSpPr>
            <a:spLocks noChangeArrowheads="1"/>
          </p:cNvSpPr>
          <p:nvPr/>
        </p:nvSpPr>
        <p:spPr bwMode="auto">
          <a:xfrm>
            <a:off x="4169123" y="6123889"/>
            <a:ext cx="4305300" cy="30777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algn="ctr" fontAlgn="base">
              <a:spcBef>
                <a:spcPct val="0"/>
              </a:spcBef>
              <a:spcAft>
                <a:spcPct val="0"/>
              </a:spcAft>
            </a:pPr>
            <a:r>
              <a:rPr lang="en-US" sz="500" dirty="0">
                <a:solidFill>
                  <a:prstClr val="black"/>
                </a:solidFill>
                <a:latin typeface="Arial" panose="020B0604020202020204" pitchFamily="34" charset="0"/>
                <a:cs typeface="Arial" panose="020B0604020202020204" pitchFamily="34" charset="0"/>
              </a:rPr>
              <a:t/>
            </a:r>
            <a:br>
              <a:rPr lang="en-US" sz="500" dirty="0">
                <a:solidFill>
                  <a:prstClr val="black"/>
                </a:solidFill>
                <a:latin typeface="Arial" panose="020B0604020202020204" pitchFamily="34" charset="0"/>
                <a:cs typeface="Arial" panose="020B0604020202020204" pitchFamily="34" charset="0"/>
              </a:rPr>
            </a:br>
            <a:endParaRPr lang="en-US" sz="1500" dirty="0">
              <a:solidFill>
                <a:prstClr val="black"/>
              </a:solidFill>
              <a:latin typeface="Arial" panose="020B0604020202020204" pitchFamily="34" charset="0"/>
              <a:ea typeface="Times" charset="0"/>
              <a:cs typeface="Arial" panose="020B0604020202020204" pitchFamily="34" charset="0"/>
            </a:endParaRPr>
          </a:p>
        </p:txBody>
      </p:sp>
      <p:sp>
        <p:nvSpPr>
          <p:cNvPr id="10" name="Text Box 2"/>
          <p:cNvSpPr txBox="1">
            <a:spLocks noChangeArrowheads="1"/>
          </p:cNvSpPr>
          <p:nvPr/>
        </p:nvSpPr>
        <p:spPr bwMode="auto">
          <a:xfrm>
            <a:off x="6390136" y="1095963"/>
            <a:ext cx="6388865" cy="4524316"/>
          </a:xfrm>
          <a:prstGeom prst="rect">
            <a:avLst/>
          </a:prstGeom>
          <a:noFill/>
          <a:ln w="9525">
            <a:noFill/>
            <a:miter lim="800000"/>
            <a:headEnd/>
            <a:tailEnd/>
          </a:ln>
          <a:effectLst/>
        </p:spPr>
        <p:txBody>
          <a:bodyPr wrap="square" lIns="91438" tIns="45719" rIns="91438" bIns="45719">
            <a:prstTxWarp prst="textNoShape">
              <a:avLst/>
            </a:prstTxWarp>
            <a:spAutoFit/>
          </a:bodyPr>
          <a:lstStyle/>
          <a:p>
            <a:pPr defTabSz="457189"/>
            <a:r>
              <a:rPr lang="en-US" sz="2400" b="1" u="sng" dirty="0">
                <a:latin typeface="Arial" panose="020B0604020202020204" pitchFamily="34" charset="0"/>
                <a:cs typeface="Arial" panose="020B0604020202020204" pitchFamily="34" charset="0"/>
              </a:rPr>
              <a:t>Steering Committee 2018</a:t>
            </a:r>
          </a:p>
          <a:p>
            <a:pPr defTabSz="457189"/>
            <a:r>
              <a:rPr lang="en-US" sz="2400" dirty="0">
                <a:latin typeface="Arial" panose="020B0604020202020204" pitchFamily="34" charset="0"/>
                <a:cs typeface="Arial" panose="020B0604020202020204" pitchFamily="34" charset="0"/>
              </a:rPr>
              <a:t>Alain </a:t>
            </a:r>
            <a:r>
              <a:rPr lang="en-US" sz="2400" dirty="0" err="1">
                <a:latin typeface="Arial" panose="020B0604020202020204" pitchFamily="34" charset="0"/>
                <a:cs typeface="Arial" panose="020B0604020202020204" pitchFamily="34" charset="0"/>
              </a:rPr>
              <a:t>Charcosset</a:t>
            </a:r>
            <a:r>
              <a:rPr lang="en-US" sz="2400" dirty="0">
                <a:latin typeface="Arial" panose="020B0604020202020204" pitchFamily="34" charset="0"/>
                <a:cs typeface="Arial" panose="020B0604020202020204" pitchFamily="34" charset="0"/>
              </a:rPr>
              <a:t>, Chair</a:t>
            </a:r>
          </a:p>
          <a:p>
            <a:pPr defTabSz="457189"/>
            <a:r>
              <a:rPr lang="en-US" sz="2400" b="1" dirty="0">
                <a:latin typeface="Arial" panose="020B0604020202020204" pitchFamily="34" charset="0"/>
                <a:cs typeface="Arial" panose="020B0604020202020204" pitchFamily="34" charset="0"/>
              </a:rPr>
              <a:t>Mike </a:t>
            </a:r>
            <a:r>
              <a:rPr lang="en-US" sz="2400" b="1" dirty="0" err="1">
                <a:latin typeface="Arial" panose="020B0604020202020204" pitchFamily="34" charset="0"/>
                <a:cs typeface="Arial" panose="020B0604020202020204" pitchFamily="34" charset="0"/>
              </a:rPr>
              <a:t>Muszynski</a:t>
            </a:r>
            <a:r>
              <a:rPr lang="en-US" sz="2400" b="1" dirty="0">
                <a:latin typeface="Arial" panose="020B0604020202020204" pitchFamily="34" charset="0"/>
                <a:cs typeface="Arial" panose="020B0604020202020204" pitchFamily="34" charset="0"/>
              </a:rPr>
              <a:t>, co-Chair - welcome!</a:t>
            </a:r>
          </a:p>
          <a:p>
            <a:pPr defTabSz="457189"/>
            <a:r>
              <a:rPr lang="en-US" sz="2400" dirty="0">
                <a:latin typeface="Arial" panose="020B0604020202020204" pitchFamily="34" charset="0"/>
                <a:cs typeface="Arial" panose="020B0604020202020204" pitchFamily="34" charset="0"/>
              </a:rPr>
              <a:t>Erich Grotewold</a:t>
            </a:r>
          </a:p>
          <a:p>
            <a:pPr defTabSz="457189"/>
            <a:r>
              <a:rPr lang="en-US" sz="2400" b="1" dirty="0">
                <a:latin typeface="Arial" panose="020B0604020202020204" pitchFamily="34" charset="0"/>
                <a:cs typeface="Arial" panose="020B0604020202020204" pitchFamily="34" charset="0"/>
              </a:rPr>
              <a:t>Stephen Novak – welcome!</a:t>
            </a:r>
          </a:p>
          <a:p>
            <a:pPr defTabSz="457189"/>
            <a:r>
              <a:rPr lang="en-US" sz="2400" b="1" dirty="0">
                <a:latin typeface="Arial" panose="020B0604020202020204" pitchFamily="34" charset="0"/>
                <a:cs typeface="Arial" panose="020B0604020202020204" pitchFamily="34" charset="0"/>
              </a:rPr>
              <a:t>Andrea </a:t>
            </a:r>
            <a:r>
              <a:rPr lang="en-US" sz="2400" b="1" dirty="0" err="1">
                <a:latin typeface="Arial" panose="020B0604020202020204" pitchFamily="34" charset="0"/>
                <a:cs typeface="Arial" panose="020B0604020202020204" pitchFamily="34" charset="0"/>
              </a:rPr>
              <a:t>Gallavotti</a:t>
            </a:r>
            <a:r>
              <a:rPr lang="en-US" sz="2400" b="1" dirty="0">
                <a:latin typeface="Arial" panose="020B0604020202020204" pitchFamily="34" charset="0"/>
                <a:cs typeface="Arial" panose="020B0604020202020204" pitchFamily="34" charset="0"/>
              </a:rPr>
              <a:t> – welcome!  </a:t>
            </a:r>
          </a:p>
          <a:p>
            <a:pPr defTabSz="457189"/>
            <a:r>
              <a:rPr lang="en-US" sz="2400" dirty="0">
                <a:latin typeface="Arial" panose="020B0604020202020204" pitchFamily="34" charset="0"/>
                <a:cs typeface="Arial" panose="020B0604020202020204" pitchFamily="34" charset="0"/>
              </a:rPr>
              <a:t>Karen McGinnis</a:t>
            </a:r>
          </a:p>
          <a:p>
            <a:pPr defTabSz="457189"/>
            <a:r>
              <a:rPr lang="en-US" sz="2400" dirty="0" err="1">
                <a:latin typeface="Arial" panose="020B0604020202020204" pitchFamily="34" charset="0"/>
                <a:cs typeface="Arial" panose="020B0604020202020204" pitchFamily="34" charset="0"/>
              </a:rPr>
              <a:t>Jianbing</a:t>
            </a:r>
            <a:r>
              <a:rPr lang="en-US" sz="2400" dirty="0">
                <a:latin typeface="Arial" panose="020B0604020202020204" pitchFamily="34" charset="0"/>
                <a:cs typeface="Arial" panose="020B0604020202020204" pitchFamily="34" charset="0"/>
              </a:rPr>
              <a:t> Yan</a:t>
            </a:r>
          </a:p>
          <a:p>
            <a:pPr defTabSz="457189"/>
            <a:r>
              <a:rPr lang="en-US" sz="2400" dirty="0">
                <a:latin typeface="Arial" panose="020B0604020202020204" pitchFamily="34" charset="0"/>
                <a:cs typeface="Arial" panose="020B0604020202020204" pitchFamily="34" charset="0"/>
              </a:rPr>
              <a:t>Tom </a:t>
            </a:r>
            <a:r>
              <a:rPr lang="en-US" sz="2400" dirty="0" err="1">
                <a:latin typeface="Arial" panose="020B0604020202020204" pitchFamily="34" charset="0"/>
                <a:cs typeface="Arial" panose="020B0604020202020204" pitchFamily="34" charset="0"/>
              </a:rPr>
              <a:t>Slewinski</a:t>
            </a:r>
            <a:endParaRPr lang="en-US" sz="2400" dirty="0">
              <a:latin typeface="Arial" panose="020B0604020202020204" pitchFamily="34" charset="0"/>
              <a:cs typeface="Arial" panose="020B0604020202020204" pitchFamily="34" charset="0"/>
            </a:endParaRPr>
          </a:p>
          <a:p>
            <a:pPr defTabSz="457189"/>
            <a:r>
              <a:rPr lang="en-US" sz="2400" dirty="0">
                <a:latin typeface="Arial" panose="020B0604020202020204" pitchFamily="34" charset="0"/>
                <a:cs typeface="Arial" panose="020B0604020202020204" pitchFamily="34" charset="0"/>
              </a:rPr>
              <a:t>Sylvia de Sousa</a:t>
            </a:r>
          </a:p>
          <a:p>
            <a:pPr defTabSz="457189"/>
            <a:r>
              <a:rPr lang="en-US" sz="2400" dirty="0">
                <a:latin typeface="Arial" panose="020B0604020202020204" pitchFamily="34" charset="0"/>
                <a:cs typeface="Arial" panose="020B0604020202020204" pitchFamily="34" charset="0"/>
              </a:rPr>
              <a:t>Andrea </a:t>
            </a:r>
            <a:r>
              <a:rPr lang="en-US" sz="2400" dirty="0" err="1">
                <a:latin typeface="Arial" panose="020B0604020202020204" pitchFamily="34" charset="0"/>
                <a:cs typeface="Arial" panose="020B0604020202020204" pitchFamily="34" charset="0"/>
              </a:rPr>
              <a:t>Eveland</a:t>
            </a:r>
            <a:endParaRPr lang="en-US" sz="2400" dirty="0">
              <a:latin typeface="Arial" panose="020B0604020202020204" pitchFamily="34" charset="0"/>
              <a:cs typeface="Arial" panose="020B0604020202020204" pitchFamily="34" charset="0"/>
            </a:endParaRPr>
          </a:p>
          <a:p>
            <a:pPr defTabSz="457189"/>
            <a:r>
              <a:rPr lang="en-US" sz="2400" dirty="0" err="1">
                <a:latin typeface="Arial" panose="020B0604020202020204" pitchFamily="34" charset="0"/>
                <a:cs typeface="Arial" panose="020B0604020202020204" pitchFamily="34" charset="0"/>
              </a:rPr>
              <a:t>Maike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Stam</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		</a:t>
            </a:r>
          </a:p>
        </p:txBody>
      </p:sp>
      <p:sp>
        <p:nvSpPr>
          <p:cNvPr id="11" name="Title 1"/>
          <p:cNvSpPr>
            <a:spLocks noGrp="1"/>
          </p:cNvSpPr>
          <p:nvPr>
            <p:ph type="title"/>
          </p:nvPr>
        </p:nvSpPr>
        <p:spPr>
          <a:xfrm>
            <a:off x="-22574" y="-26460"/>
            <a:ext cx="12033956" cy="1325563"/>
          </a:xfrm>
        </p:spPr>
        <p:txBody>
          <a:bodyPr>
            <a:normAutofit/>
          </a:bodyPr>
          <a:lstStyle/>
          <a:p>
            <a:pPr algn="ctr"/>
            <a:r>
              <a:rPr lang="en-US" sz="3700" b="1" dirty="0">
                <a:latin typeface="Arial" panose="020B0604020202020204" pitchFamily="34" charset="0"/>
                <a:cs typeface="Arial" panose="020B0604020202020204" pitchFamily="34" charset="0"/>
              </a:rPr>
              <a:t>Maize Genetics Conference Steering Committee</a:t>
            </a:r>
          </a:p>
        </p:txBody>
      </p:sp>
      <p:sp>
        <p:nvSpPr>
          <p:cNvPr id="2" name="Rectangle 1"/>
          <p:cNvSpPr/>
          <p:nvPr/>
        </p:nvSpPr>
        <p:spPr>
          <a:xfrm>
            <a:off x="93959" y="6046039"/>
            <a:ext cx="5890795" cy="492443"/>
          </a:xfrm>
          <a:prstGeom prst="rect">
            <a:avLst/>
          </a:prstGeom>
        </p:spPr>
        <p:txBody>
          <a:bodyPr wrap="none" lIns="121917" tIns="60958" rIns="121917" bIns="60958">
            <a:spAutoFit/>
          </a:bodyPr>
          <a:lstStyle/>
          <a:p>
            <a:r>
              <a:rPr lang="en-US" sz="2400" b="1" dirty="0">
                <a:latin typeface="Arial"/>
                <a:cs typeface="Arial"/>
              </a:rPr>
              <a:t>Paula </a:t>
            </a:r>
            <a:r>
              <a:rPr lang="en-US" sz="2400" b="1" dirty="0" err="1">
                <a:latin typeface="Arial"/>
                <a:cs typeface="Arial"/>
              </a:rPr>
              <a:t>McSteen</a:t>
            </a:r>
            <a:r>
              <a:rPr lang="en-US" sz="2400" b="1" dirty="0">
                <a:latin typeface="Arial"/>
                <a:cs typeface="Arial"/>
              </a:rPr>
              <a:t>, Treasurer – thank you!</a:t>
            </a:r>
          </a:p>
        </p:txBody>
      </p:sp>
      <p:sp>
        <p:nvSpPr>
          <p:cNvPr id="12" name="Rectangle 11"/>
          <p:cNvSpPr/>
          <p:nvPr/>
        </p:nvSpPr>
        <p:spPr>
          <a:xfrm>
            <a:off x="6347999" y="6046040"/>
            <a:ext cx="5309205" cy="492443"/>
          </a:xfrm>
          <a:prstGeom prst="rect">
            <a:avLst/>
          </a:prstGeom>
        </p:spPr>
        <p:txBody>
          <a:bodyPr wrap="none" lIns="121917" tIns="60958" rIns="121917" bIns="60958">
            <a:spAutoFit/>
          </a:bodyPr>
          <a:lstStyle/>
          <a:p>
            <a:r>
              <a:rPr lang="en-US" sz="2400" b="1" dirty="0">
                <a:latin typeface="Arial"/>
                <a:cs typeface="Arial"/>
              </a:rPr>
              <a:t>David Braun, Treasurer - welcome!</a:t>
            </a:r>
          </a:p>
        </p:txBody>
      </p:sp>
    </p:spTree>
    <p:extLst>
      <p:ext uri="{BB962C8B-B14F-4D97-AF65-F5344CB8AC3E}">
        <p14:creationId xmlns:p14="http://schemas.microsoft.com/office/powerpoint/2010/main" val="2124215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MGEC activities</a:t>
            </a:r>
            <a:endParaRPr lang="en-US" dirty="0"/>
          </a:p>
        </p:txBody>
      </p:sp>
      <p:sp>
        <p:nvSpPr>
          <p:cNvPr id="3" name="Content Placeholder 2"/>
          <p:cNvSpPr>
            <a:spLocks noGrp="1"/>
          </p:cNvSpPr>
          <p:nvPr>
            <p:ph idx="1"/>
          </p:nvPr>
        </p:nvSpPr>
        <p:spPr/>
        <p:txBody>
          <a:bodyPr/>
          <a:lstStyle/>
          <a:p>
            <a:r>
              <a:rPr lang="en-US" dirty="0" smtClean="0"/>
              <a:t>Awards</a:t>
            </a:r>
            <a:endParaRPr lang="en-US" dirty="0"/>
          </a:p>
          <a:p>
            <a:r>
              <a:rPr lang="en-US" dirty="0" smtClean="0"/>
              <a:t>Facilitate interactions with federal agencies and NCGA</a:t>
            </a:r>
          </a:p>
          <a:p>
            <a:r>
              <a:rPr lang="en-US" dirty="0" smtClean="0"/>
              <a:t>Community survey</a:t>
            </a:r>
          </a:p>
          <a:p>
            <a:r>
              <a:rPr lang="en-US" dirty="0" smtClean="0"/>
              <a:t>Will develop RCN proposal to outline future priorities for the community and fund MGC and related activities</a:t>
            </a:r>
          </a:p>
          <a:p>
            <a:endParaRPr lang="en-US" dirty="0"/>
          </a:p>
        </p:txBody>
      </p:sp>
    </p:spTree>
    <p:extLst>
      <p:ext uri="{BB962C8B-B14F-4D97-AF65-F5344CB8AC3E}">
        <p14:creationId xmlns:p14="http://schemas.microsoft.com/office/powerpoint/2010/main" val="1959674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Agency Updates</a:t>
            </a:r>
            <a:endParaRPr lang="en-US" dirty="0"/>
          </a:p>
        </p:txBody>
      </p:sp>
      <p:sp>
        <p:nvSpPr>
          <p:cNvPr id="3" name="Content Placeholder 2"/>
          <p:cNvSpPr>
            <a:spLocks noGrp="1"/>
          </p:cNvSpPr>
          <p:nvPr>
            <p:ph idx="1"/>
          </p:nvPr>
        </p:nvSpPr>
        <p:spPr>
          <a:xfrm>
            <a:off x="838200" y="1825625"/>
            <a:ext cx="10763250" cy="4351338"/>
          </a:xfrm>
        </p:spPr>
        <p:txBody>
          <a:bodyPr/>
          <a:lstStyle/>
          <a:p>
            <a:r>
              <a:rPr lang="en-US" sz="3200" dirty="0" smtClean="0"/>
              <a:t>NSF</a:t>
            </a:r>
          </a:p>
          <a:p>
            <a:r>
              <a:rPr lang="en-US" sz="3200" dirty="0" smtClean="0"/>
              <a:t>USDA</a:t>
            </a:r>
          </a:p>
          <a:p>
            <a:endParaRPr lang="en-US" dirty="0"/>
          </a:p>
          <a:p>
            <a:endParaRPr lang="en-US" dirty="0"/>
          </a:p>
        </p:txBody>
      </p:sp>
      <p:sp>
        <p:nvSpPr>
          <p:cNvPr id="4" name="TextBox 3"/>
          <p:cNvSpPr txBox="1"/>
          <p:nvPr/>
        </p:nvSpPr>
        <p:spPr>
          <a:xfrm>
            <a:off x="628650" y="3471863"/>
            <a:ext cx="11129963" cy="1938992"/>
          </a:xfrm>
          <a:prstGeom prst="rect">
            <a:avLst/>
          </a:prstGeom>
          <a:noFill/>
        </p:spPr>
        <p:txBody>
          <a:bodyPr wrap="square" rtlCol="0">
            <a:spAutoFit/>
          </a:bodyPr>
          <a:lstStyle/>
          <a:p>
            <a:r>
              <a:rPr lang="en-US" sz="2400" b="1" u="sng" dirty="0" smtClean="0"/>
              <a:t>Success and Impact Stories are Critical for Agency Leaders to Educate Budget Decision-Makers</a:t>
            </a:r>
          </a:p>
          <a:p>
            <a:pPr marL="285750" indent="-285750">
              <a:buFont typeface="Arial" charset="0"/>
              <a:buChar char="•"/>
            </a:pPr>
            <a:r>
              <a:rPr lang="en-US" sz="2400" dirty="0" smtClean="0"/>
              <a:t>Regularly provide information to program officers of successes</a:t>
            </a:r>
          </a:p>
          <a:p>
            <a:pPr marL="285750" indent="-285750">
              <a:buFont typeface="Arial" charset="0"/>
              <a:buChar char="•"/>
            </a:pPr>
            <a:r>
              <a:rPr lang="en-US" sz="2400" dirty="0" smtClean="0"/>
              <a:t>Inform program officers when impactful manuscripts have been submitted and will be published so they have time to fully leverage their impact in DC</a:t>
            </a:r>
            <a:endParaRPr lang="en-US" sz="2400" dirty="0"/>
          </a:p>
        </p:txBody>
      </p:sp>
    </p:spTree>
    <p:extLst>
      <p:ext uri="{BB962C8B-B14F-4D97-AF65-F5344CB8AC3E}">
        <p14:creationId xmlns:p14="http://schemas.microsoft.com/office/powerpoint/2010/main" val="1769238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74900" y="949175"/>
            <a:ext cx="8646026" cy="1714500"/>
          </a:xfrm>
        </p:spPr>
        <p:txBody>
          <a:bodyPr>
            <a:normAutofit fontScale="90000"/>
          </a:bodyPr>
          <a:lstStyle/>
          <a:p>
            <a:pPr eaLnBrk="1" hangingPunct="1"/>
            <a:r>
              <a:rPr lang="en-US" b="1" dirty="0" smtClean="0">
                <a:latin typeface="Calibri" pitchFamily="34" charset="0"/>
              </a:rPr>
              <a:t>National Science Foundation</a:t>
            </a:r>
            <a:br>
              <a:rPr lang="en-US" b="1" dirty="0" smtClean="0">
                <a:latin typeface="Calibri" pitchFamily="34" charset="0"/>
              </a:rPr>
            </a:br>
            <a:endParaRPr lang="en-US" sz="3600" b="1" i="1" dirty="0">
              <a:latin typeface="Calibri" pitchFamily="34" charset="0"/>
            </a:endParaRPr>
          </a:p>
        </p:txBody>
      </p:sp>
      <p:pic>
        <p:nvPicPr>
          <p:cNvPr id="4" name="Picture 3" descr="nsf1.jpg"/>
          <p:cNvPicPr>
            <a:picLocks noChangeAspect="1"/>
          </p:cNvPicPr>
          <p:nvPr/>
        </p:nvPicPr>
        <p:blipFill>
          <a:blip r:embed="rId3" cstate="print"/>
          <a:stretch>
            <a:fillRect/>
          </a:stretch>
        </p:blipFill>
        <p:spPr>
          <a:xfrm>
            <a:off x="445167" y="1152709"/>
            <a:ext cx="1299602" cy="1307432"/>
          </a:xfrm>
          <a:prstGeom prst="rect">
            <a:avLst/>
          </a:prstGeom>
        </p:spPr>
      </p:pic>
      <p:cxnSp>
        <p:nvCxnSpPr>
          <p:cNvPr id="7" name="Straight Connector 6"/>
          <p:cNvCxnSpPr/>
          <p:nvPr/>
        </p:nvCxnSpPr>
        <p:spPr>
          <a:xfrm flipV="1">
            <a:off x="2413000" y="1143425"/>
            <a:ext cx="8517689" cy="928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413000" y="2438661"/>
            <a:ext cx="8607926" cy="2148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0" name="Rectangle 3"/>
          <p:cNvSpPr txBox="1">
            <a:spLocks noChangeArrowheads="1"/>
          </p:cNvSpPr>
          <p:nvPr/>
        </p:nvSpPr>
        <p:spPr>
          <a:xfrm>
            <a:off x="2178383" y="2944963"/>
            <a:ext cx="3945689" cy="168349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3300"/>
              </a:buClr>
            </a:pPr>
            <a:r>
              <a:rPr lang="en-US" sz="3200" b="1" dirty="0" smtClean="0">
                <a:solidFill>
                  <a:srgbClr val="115AA4"/>
                </a:solidFill>
                <a:latin typeface="Calibri" pitchFamily="34" charset="0"/>
              </a:rPr>
              <a:t>Karen Cone</a:t>
            </a:r>
          </a:p>
          <a:p>
            <a:pPr>
              <a:buClr>
                <a:srgbClr val="FF3300"/>
              </a:buClr>
            </a:pPr>
            <a:r>
              <a:rPr lang="en-US" sz="3200" b="1" dirty="0" smtClean="0">
                <a:solidFill>
                  <a:srgbClr val="115AA4"/>
                </a:solidFill>
                <a:latin typeface="Calibri" pitchFamily="34" charset="0"/>
              </a:rPr>
              <a:t>Bill Eggleston</a:t>
            </a:r>
          </a:p>
          <a:p>
            <a:pPr>
              <a:buClr>
                <a:srgbClr val="FF3300"/>
              </a:buClr>
            </a:pPr>
            <a:endParaRPr lang="en-US" sz="3200" b="1" dirty="0" smtClean="0">
              <a:solidFill>
                <a:srgbClr val="115AA4"/>
              </a:solidFill>
              <a:latin typeface="Calibri" pitchFamily="34" charset="0"/>
            </a:endParaRPr>
          </a:p>
          <a:p>
            <a:pPr>
              <a:buClr>
                <a:srgbClr val="FF3300"/>
              </a:buClr>
            </a:pPr>
            <a:endParaRPr lang="en-US" sz="3200" b="1" dirty="0">
              <a:solidFill>
                <a:srgbClr val="115AA4"/>
              </a:solidFill>
              <a:latin typeface="Calibri" pitchFamily="34" charset="0"/>
            </a:endParaRPr>
          </a:p>
        </p:txBody>
      </p:sp>
      <p:sp>
        <p:nvSpPr>
          <p:cNvPr id="11" name="Rectangle 3"/>
          <p:cNvSpPr txBox="1">
            <a:spLocks noChangeArrowheads="1"/>
          </p:cNvSpPr>
          <p:nvPr/>
        </p:nvSpPr>
        <p:spPr>
          <a:xfrm>
            <a:off x="6487026" y="2944962"/>
            <a:ext cx="4299284" cy="241639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3300"/>
              </a:buClr>
            </a:pPr>
            <a:r>
              <a:rPr lang="en-US" sz="3200" b="1" dirty="0" smtClean="0">
                <a:solidFill>
                  <a:srgbClr val="115AA4"/>
                </a:solidFill>
                <a:latin typeface="Calibri" pitchFamily="34" charset="0"/>
              </a:rPr>
              <a:t>Anne Sylvester</a:t>
            </a:r>
          </a:p>
          <a:p>
            <a:pPr>
              <a:buClr>
                <a:srgbClr val="FF3300"/>
              </a:buClr>
            </a:pPr>
            <a:r>
              <a:rPr lang="en-US" sz="3200" b="1" dirty="0" smtClean="0">
                <a:solidFill>
                  <a:srgbClr val="115AA4"/>
                </a:solidFill>
                <a:latin typeface="Calibri" pitchFamily="34" charset="0"/>
              </a:rPr>
              <a:t>Diane Jofuku Okamuro</a:t>
            </a:r>
          </a:p>
          <a:p>
            <a:pPr>
              <a:buClr>
                <a:srgbClr val="FF3300"/>
              </a:buClr>
            </a:pPr>
            <a:r>
              <a:rPr lang="en-US" sz="3200" b="1" dirty="0" smtClean="0">
                <a:solidFill>
                  <a:srgbClr val="115AA4"/>
                </a:solidFill>
                <a:latin typeface="Calibri" pitchFamily="34" charset="0"/>
              </a:rPr>
              <a:t>Phil </a:t>
            </a:r>
            <a:r>
              <a:rPr lang="en-US" sz="3200" b="1" dirty="0" err="1" smtClean="0">
                <a:solidFill>
                  <a:srgbClr val="115AA4"/>
                </a:solidFill>
                <a:latin typeface="Calibri" pitchFamily="34" charset="0"/>
              </a:rPr>
              <a:t>Becraft</a:t>
            </a:r>
            <a:endParaRPr lang="en-US" sz="3200" b="1" dirty="0" smtClean="0">
              <a:solidFill>
                <a:srgbClr val="115AA4"/>
              </a:solidFill>
              <a:latin typeface="Calibri" pitchFamily="34" charset="0"/>
            </a:endParaRPr>
          </a:p>
          <a:p>
            <a:pPr>
              <a:buClr>
                <a:srgbClr val="FF3300"/>
              </a:buClr>
            </a:pPr>
            <a:endParaRPr lang="en-US" sz="3200" b="1" dirty="0" smtClean="0">
              <a:solidFill>
                <a:srgbClr val="115AA4"/>
              </a:solidFill>
              <a:latin typeface="Calibri" pitchFamily="34" charset="0"/>
            </a:endParaRPr>
          </a:p>
          <a:p>
            <a:pPr>
              <a:buClr>
                <a:srgbClr val="FF3300"/>
              </a:buClr>
            </a:pPr>
            <a:endParaRPr lang="en-US" sz="3200" b="1" dirty="0">
              <a:solidFill>
                <a:srgbClr val="115AA4"/>
              </a:solidFill>
              <a:latin typeface="Calibri" pitchFamily="34" charset="0"/>
            </a:endParaRPr>
          </a:p>
        </p:txBody>
      </p:sp>
      <p:sp>
        <p:nvSpPr>
          <p:cNvPr id="13" name="Rectangle 3"/>
          <p:cNvSpPr txBox="1">
            <a:spLocks noChangeArrowheads="1"/>
          </p:cNvSpPr>
          <p:nvPr/>
        </p:nvSpPr>
        <p:spPr>
          <a:xfrm>
            <a:off x="2322762" y="5642646"/>
            <a:ext cx="8607927" cy="62023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Clr>
                <a:srgbClr val="FF3300"/>
              </a:buClr>
            </a:pPr>
            <a:r>
              <a:rPr lang="en-US" sz="2800" b="1" i="1" dirty="0" smtClean="0">
                <a:latin typeface="Calibri" pitchFamily="34" charset="0"/>
              </a:rPr>
              <a:t>Maize Genetics Conference, March 2017</a:t>
            </a:r>
          </a:p>
          <a:p>
            <a:pPr>
              <a:buClr>
                <a:srgbClr val="FF3300"/>
              </a:buClr>
            </a:pPr>
            <a:endParaRPr lang="en-US" sz="2800" b="1" i="1" dirty="0" smtClean="0">
              <a:latin typeface="Calibri" pitchFamily="34" charset="0"/>
            </a:endParaRPr>
          </a:p>
          <a:p>
            <a:pPr>
              <a:buClr>
                <a:srgbClr val="FF3300"/>
              </a:buClr>
            </a:pPr>
            <a:endParaRPr lang="en-US" sz="2800" b="1" i="1" dirty="0">
              <a:latin typeface="Calibri" pitchFamily="34" charset="0"/>
            </a:endParaRPr>
          </a:p>
        </p:txBody>
      </p:sp>
    </p:spTree>
    <p:extLst>
      <p:ext uri="{BB962C8B-B14F-4D97-AF65-F5344CB8AC3E}">
        <p14:creationId xmlns:p14="http://schemas.microsoft.com/office/powerpoint/2010/main" val="16810212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3002</TotalTime>
  <Words>1242</Words>
  <Application>Microsoft Office PowerPoint</Application>
  <PresentationFormat>Custom</PresentationFormat>
  <Paragraphs>357</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Maize Community Session</vt:lpstr>
      <vt:lpstr>Maize Genetics Executive Committee mission</vt:lpstr>
      <vt:lpstr>MGEC membership </vt:lpstr>
      <vt:lpstr>Maize Steering Committee Update</vt:lpstr>
      <vt:lpstr>PowerPoint Presentation</vt:lpstr>
      <vt:lpstr>Maize Genetics Conference Steering Committee</vt:lpstr>
      <vt:lpstr>MGEC activities</vt:lpstr>
      <vt:lpstr>Funding Agency Updates</vt:lpstr>
      <vt:lpstr>National Science Foundation </vt:lpstr>
      <vt:lpstr>Submissions to BIO Core Programs</vt:lpstr>
      <vt:lpstr>PowerPoint Presentation</vt:lpstr>
      <vt:lpstr>PowerPoint Presentation</vt:lpstr>
      <vt:lpstr>Grant Opportunities for Academic Liaison with Industry (GOALI)</vt:lpstr>
      <vt:lpstr>PowerPoint Presentation</vt:lpstr>
      <vt:lpstr>Awards </vt:lpstr>
      <vt:lpstr>FDA Open Comment Period on CRISPR/CAS</vt:lpstr>
      <vt:lpstr>Survey</vt:lpstr>
      <vt:lpstr>SURVEY Your input matters!</vt:lpstr>
      <vt:lpstr>Demographics</vt:lpstr>
      <vt:lpstr>PowerPoint Presentation</vt:lpstr>
      <vt:lpstr>PowerPoint Presentation</vt:lpstr>
      <vt:lpstr>PowerPoint Presentation</vt:lpstr>
      <vt:lpstr>Data</vt:lpstr>
      <vt:lpstr>Functional Genetics Tools</vt:lpstr>
      <vt:lpstr>Public Resources</vt:lpstr>
      <vt:lpstr>Other Themes Mentioned in Various Ways</vt:lpstr>
      <vt:lpstr>Priority Inbreds</vt:lpstr>
      <vt:lpstr>Priority Inbreds</vt:lpstr>
      <vt:lpstr>PowerPoint Presentation</vt:lpstr>
      <vt:lpstr>Discussion of Priority Community Inbreds</vt:lpstr>
      <vt:lpstr>Discussion of Survey or Other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Maize Community Session</dc:title>
  <dc:creator>Shawn Kaeppler</dc:creator>
  <cp:lastModifiedBy>John</cp:lastModifiedBy>
  <cp:revision>42</cp:revision>
  <dcterms:created xsi:type="dcterms:W3CDTF">2017-02-27T20:32:49Z</dcterms:created>
  <dcterms:modified xsi:type="dcterms:W3CDTF">2017-04-25T15:11:17Z</dcterms:modified>
</cp:coreProperties>
</file>